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007175" cy="32007175"/>
  <p:notesSz cx="9144000" cy="6858000"/>
  <p:defaultTextStyle>
    <a:defPPr>
      <a:defRPr lang="en-US"/>
    </a:defPPr>
    <a:lvl1pPr marL="0" algn="l" defTabSz="3657913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1pPr>
    <a:lvl2pPr marL="1828957" algn="l" defTabSz="3657913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2pPr>
    <a:lvl3pPr marL="3657913" algn="l" defTabSz="3657913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3pPr>
    <a:lvl4pPr marL="5486870" algn="l" defTabSz="3657913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4pPr>
    <a:lvl5pPr marL="7315826" algn="l" defTabSz="3657913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5pPr>
    <a:lvl6pPr marL="9144783" algn="l" defTabSz="3657913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6pPr>
    <a:lvl7pPr marL="10973740" algn="l" defTabSz="3657913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7pPr>
    <a:lvl8pPr marL="12802696" algn="l" defTabSz="3657913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8pPr>
    <a:lvl9pPr marL="14631653" algn="l" defTabSz="3657913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2DBA1655-18E0-42B2-B68C-69B6919009E9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10081">
          <p15:clr>
            <a:srgbClr val="A4A3A4"/>
          </p15:clr>
        </p15:guide>
        <p15:guide id="2" pos="100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73" autoAdjust="0"/>
  </p:normalViewPr>
  <p:slideViewPr>
    <p:cSldViewPr>
      <p:cViewPr>
        <p:scale>
          <a:sx n="10" d="100"/>
          <a:sy n="10" d="100"/>
        </p:scale>
        <p:origin x="-2580" y="-918"/>
      </p:cViewPr>
      <p:guideLst>
        <p:guide orient="horz" pos="10081"/>
        <p:guide pos="100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D:\Dropbox\SVN\Mobile%20Malware\Survey%20of%20Mobile%20Malware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D:\Dropbox\SVN\Mobile%20Malware\Survey%20of%20Mobile%20Malwar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opbox\SVN\Mobile%20Malware\Survey%20of%20Mobile%20Malwar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opbox\SVN\Mobile%20Malware\Survey%20of%20Mobile%20Malwa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Chart!$F$22</c:f>
              <c:strCache>
                <c:ptCount val="1"/>
                <c:pt idx="0">
                  <c:v>Application</c:v>
                </c:pt>
              </c:strCache>
            </c:strRef>
          </c:tx>
          <c:spPr>
            <a:ln w="41275" cap="rnd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pPr>
              <a:solidFill>
                <a:schemeClr val="accent2"/>
              </a:soli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marker>
          <c:cat>
            <c:numRef>
              <c:f>(Chart!$Q$21,Chart!$O$21,Chart!$M$21,Chart!$K$21,Chart!$I$21,Chart!$G$21)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(Chart!$Q$22,Chart!$O$22,Chart!$M$22,Chart!$K$22,Chart!$I$22,Chart!$G$22)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6</c:v>
                </c:pt>
                <c:pt idx="3">
                  <c:v>7</c:v>
                </c:pt>
                <c:pt idx="4">
                  <c:v>15</c:v>
                </c:pt>
                <c:pt idx="5">
                  <c:v>43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Chart!$F$24</c:f>
              <c:strCache>
                <c:ptCount val="1"/>
                <c:pt idx="0">
                  <c:v>OS</c:v>
                </c:pt>
              </c:strCache>
            </c:strRef>
          </c:tx>
          <c:spPr>
            <a:ln w="41275" cap="rnd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(Chart!$Q$21,Chart!$O$21,Chart!$M$21,Chart!$K$21,Chart!$I$21,Chart!$G$21)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(Chart!$Q$24,Chart!$O$24,Chart!$M$24,Chart!$K$24,Chart!$I$24,Chart!$G$24)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Chart!$F$26</c:f>
              <c:strCache>
                <c:ptCount val="1"/>
                <c:pt idx="0">
                  <c:v>Hybrid</c:v>
                </c:pt>
              </c:strCache>
            </c:strRef>
          </c:tx>
          <c:spPr>
            <a:ln w="44450" cap="rnd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pPr>
              <a:solidFill>
                <a:schemeClr val="accent6"/>
              </a:solidFill>
              <a:ln w="9525" cap="flat" cmpd="sng" algn="ctr">
                <a:solidFill>
                  <a:schemeClr val="accent6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marker>
          <c:cat>
            <c:numRef>
              <c:f>(Chart!$Q$21,Chart!$O$21,Chart!$M$21,Chart!$K$21,Chart!$I$21,Chart!$G$21)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(Chart!$Q$26,Chart!$O$26,Chart!$M$26,Chart!$K$26,Chart!$I$26,Chart!$G$26)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1</c:v>
                </c:pt>
                <c:pt idx="4">
                  <c:v>11</c:v>
                </c:pt>
                <c:pt idx="5">
                  <c:v>10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050432"/>
        <c:axId val="34052352"/>
      </c:lineChart>
      <c:catAx>
        <c:axId val="34050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52352"/>
        <c:crosses val="autoZero"/>
        <c:auto val="1"/>
        <c:lblAlgn val="ctr"/>
        <c:lblOffset val="100"/>
        <c:noMultiLvlLbl val="0"/>
      </c:catAx>
      <c:valAx>
        <c:axId val="34052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5043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582782319288301"/>
          <c:h val="0.844031014527797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Chart!$E$260</c:f>
              <c:strCache>
                <c:ptCount val="1"/>
                <c:pt idx="0">
                  <c:v>Google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 b="1"/>
                      <a:t>3</a:t>
                    </a:r>
                    <a:r>
                      <a:rPr lang="en-US" sz="1600"/>
                      <a:t>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(Chart!$K$259,Chart!$I$259,Chart!$G$259)</c:f>
              <c:strCache>
                <c:ptCount val="3"/>
                <c:pt idx="0">
                  <c:v>2009-2011</c:v>
                </c:pt>
                <c:pt idx="1">
                  <c:v>2012</c:v>
                </c:pt>
                <c:pt idx="2">
                  <c:v>2013</c:v>
                </c:pt>
              </c:strCache>
            </c:strRef>
          </c:cat>
          <c:val>
            <c:numRef>
              <c:f>(Chart!$L$260,Chart!$J$260,Chart!$H$260)</c:f>
              <c:numCache>
                <c:formatCode>0%</c:formatCode>
                <c:ptCount val="3"/>
                <c:pt idx="0">
                  <c:v>1</c:v>
                </c:pt>
                <c:pt idx="1">
                  <c:v>0.31428571428571439</c:v>
                </c:pt>
                <c:pt idx="2">
                  <c:v>0.50793650793650769</c:v>
                </c:pt>
              </c:numCache>
            </c:numRef>
          </c:val>
        </c:ser>
        <c:ser>
          <c:idx val="1"/>
          <c:order val="1"/>
          <c:tx>
            <c:strRef>
              <c:f>Chart!$E$261</c:f>
              <c:strCache>
                <c:ptCount val="1"/>
                <c:pt idx="0">
                  <c:v>USA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endParaRPr lang="en-US" sz="1100" b="1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(Chart!$K$259,Chart!$I$259,Chart!$G$259)</c:f>
              <c:strCache>
                <c:ptCount val="3"/>
                <c:pt idx="0">
                  <c:v>2009-2011</c:v>
                </c:pt>
                <c:pt idx="1">
                  <c:v>2012</c:v>
                </c:pt>
                <c:pt idx="2">
                  <c:v>2013</c:v>
                </c:pt>
              </c:strCache>
            </c:strRef>
          </c:cat>
          <c:val>
            <c:numRef>
              <c:f>(Chart!$L$261,Chart!$J$261,Chart!$H$261)</c:f>
              <c:numCache>
                <c:formatCode>0%</c:formatCode>
                <c:ptCount val="3"/>
                <c:pt idx="0">
                  <c:v>0</c:v>
                </c:pt>
                <c:pt idx="1">
                  <c:v>0.11428571428571432</c:v>
                </c:pt>
                <c:pt idx="2">
                  <c:v>4.7619047619047623E-2</c:v>
                </c:pt>
              </c:numCache>
            </c:numRef>
          </c:val>
        </c:ser>
        <c:ser>
          <c:idx val="2"/>
          <c:order val="2"/>
          <c:tx>
            <c:strRef>
              <c:f>Chart!$E$262</c:f>
              <c:strCache>
                <c:ptCount val="1"/>
                <c:pt idx="0">
                  <c:v>Chinese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(Chart!$K$259,Chart!$I$259,Chart!$G$259)</c:f>
              <c:strCache>
                <c:ptCount val="3"/>
                <c:pt idx="0">
                  <c:v>2009-2011</c:v>
                </c:pt>
                <c:pt idx="1">
                  <c:v>2012</c:v>
                </c:pt>
                <c:pt idx="2">
                  <c:v>2013</c:v>
                </c:pt>
              </c:strCache>
            </c:strRef>
          </c:cat>
          <c:val>
            <c:numRef>
              <c:f>(Chart!$L$262,Chart!$J$262,Chart!$H$262)</c:f>
              <c:numCache>
                <c:formatCode>0%</c:formatCode>
                <c:ptCount val="3"/>
                <c:pt idx="0">
                  <c:v>0</c:v>
                </c:pt>
                <c:pt idx="1">
                  <c:v>0.25714285714285723</c:v>
                </c:pt>
                <c:pt idx="2">
                  <c:v>0.25396825396825407</c:v>
                </c:pt>
              </c:numCache>
            </c:numRef>
          </c:val>
        </c:ser>
        <c:ser>
          <c:idx val="3"/>
          <c:order val="3"/>
          <c:tx>
            <c:strRef>
              <c:f>Chart!$E$263</c:f>
              <c:strCache>
                <c:ptCount val="1"/>
                <c:pt idx="0">
                  <c:v>Russian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(Chart!$K$259,Chart!$I$259,Chart!$G$259)</c:f>
              <c:strCache>
                <c:ptCount val="3"/>
                <c:pt idx="0">
                  <c:v>2009-2011</c:v>
                </c:pt>
                <c:pt idx="1">
                  <c:v>2012</c:v>
                </c:pt>
                <c:pt idx="2">
                  <c:v>2013</c:v>
                </c:pt>
              </c:strCache>
            </c:strRef>
          </c:cat>
          <c:val>
            <c:numRef>
              <c:f>(Chart!$L$263,Chart!$J$263,Chart!$H$263)</c:f>
              <c:numCache>
                <c:formatCode>0%</c:formatCode>
                <c:ptCount val="3"/>
                <c:pt idx="0">
                  <c:v>0</c:v>
                </c:pt>
                <c:pt idx="1">
                  <c:v>2.8571428571428581E-2</c:v>
                </c:pt>
                <c:pt idx="2">
                  <c:v>7.9365079365079361E-2</c:v>
                </c:pt>
              </c:numCache>
            </c:numRef>
          </c:val>
        </c:ser>
        <c:ser>
          <c:idx val="4"/>
          <c:order val="4"/>
          <c:tx>
            <c:strRef>
              <c:f>Chart!$E$264</c:f>
              <c:strCache>
                <c:ptCount val="1"/>
                <c:pt idx="0">
                  <c:v>Europe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(Chart!$K$259,Chart!$I$259,Chart!$G$259)</c:f>
              <c:strCache>
                <c:ptCount val="3"/>
                <c:pt idx="0">
                  <c:v>2009-2011</c:v>
                </c:pt>
                <c:pt idx="1">
                  <c:v>2012</c:v>
                </c:pt>
                <c:pt idx="2">
                  <c:v>2013</c:v>
                </c:pt>
              </c:strCache>
            </c:strRef>
          </c:cat>
          <c:val>
            <c:numRef>
              <c:f>(Chart!$L$264,Chart!$J$264,Chart!$H$264)</c:f>
              <c:numCache>
                <c:formatCode>0%</c:formatCode>
                <c:ptCount val="3"/>
                <c:pt idx="0">
                  <c:v>0</c:v>
                </c:pt>
                <c:pt idx="1">
                  <c:v>5.7142857142857141E-2</c:v>
                </c:pt>
                <c:pt idx="2">
                  <c:v>6.3492063492063502E-2</c:v>
                </c:pt>
              </c:numCache>
            </c:numRef>
          </c:val>
        </c:ser>
        <c:ser>
          <c:idx val="5"/>
          <c:order val="5"/>
          <c:tx>
            <c:strRef>
              <c:f>Chart!$E$265</c:f>
              <c:strCache>
                <c:ptCount val="1"/>
                <c:pt idx="0">
                  <c:v>Others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(Chart!$K$259,Chart!$I$259,Chart!$G$259)</c:f>
              <c:strCache>
                <c:ptCount val="3"/>
                <c:pt idx="0">
                  <c:v>2009-2011</c:v>
                </c:pt>
                <c:pt idx="1">
                  <c:v>2012</c:v>
                </c:pt>
                <c:pt idx="2">
                  <c:v>2013</c:v>
                </c:pt>
              </c:strCache>
            </c:strRef>
          </c:cat>
          <c:val>
            <c:numRef>
              <c:f>(Chart!$L$265,Chart!$J$265,Chart!$H$265)</c:f>
              <c:numCache>
                <c:formatCode>0%</c:formatCode>
                <c:ptCount val="3"/>
                <c:pt idx="0">
                  <c:v>0</c:v>
                </c:pt>
                <c:pt idx="1">
                  <c:v>0.22857142857142868</c:v>
                </c:pt>
                <c:pt idx="2">
                  <c:v>4.7619047619047623E-2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5184640"/>
        <c:axId val="35186176"/>
      </c:barChart>
      <c:catAx>
        <c:axId val="35184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186176"/>
        <c:crosses val="autoZero"/>
        <c:auto val="1"/>
        <c:lblAlgn val="ctr"/>
        <c:lblOffset val="100"/>
        <c:noMultiLvlLbl val="0"/>
      </c:catAx>
      <c:valAx>
        <c:axId val="35186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184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679226051767517"/>
          <c:y val="5.1366186041742048E-2"/>
          <c:w val="0.69945139878921037"/>
          <c:h val="0.226230087053359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Chart!$C$4</c:f>
              <c:strCache>
                <c:ptCount val="1"/>
                <c:pt idx="0">
                  <c:v>Papers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/>
                      <a:t>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/>
                      <a:t>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/>
                      <a:t>11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/>
                      <a:t>12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b="1"/>
                      <a:t>28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b="1"/>
                      <a:t>58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(Chart!$B$10,Chart!$B$9,Chart!$B$8,Chart!$B$7,Chart!$B$6,Chart!$B$5)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(Chart!$C$10,Chart!$C$9,Chart!$C$8,Chart!$C$7,Chart!$C$6,Chart!$C$5)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11</c:v>
                </c:pt>
                <c:pt idx="3">
                  <c:v>12</c:v>
                </c:pt>
                <c:pt idx="4">
                  <c:v>28</c:v>
                </c:pt>
                <c:pt idx="5">
                  <c:v>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889024"/>
        <c:axId val="45890560"/>
      </c:barChart>
      <c:catAx>
        <c:axId val="4588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5890560"/>
        <c:crosses val="autoZero"/>
        <c:auto val="1"/>
        <c:lblAlgn val="ctr"/>
        <c:lblOffset val="100"/>
        <c:noMultiLvlLbl val="0"/>
      </c:catAx>
      <c:valAx>
        <c:axId val="4589056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published papers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58890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1"/>
          <c:order val="0"/>
          <c:tx>
            <c:strRef>
              <c:f>Chart!$F$5</c:f>
              <c:strCache>
                <c:ptCount val="1"/>
                <c:pt idx="0">
                  <c:v>Android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(Chart!$Q$4,Chart!$O$4,Chart!$M$4,Chart!$K$4,Chart!$I$4,Chart!$G$4)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(Chart!$Q$5,Chart!$O$5,Chart!$M$5,Chart!$K$5,Chart!$I$5,Chart!$G$5)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8</c:v>
                </c:pt>
                <c:pt idx="3">
                  <c:v>8</c:v>
                </c:pt>
                <c:pt idx="4">
                  <c:v>25</c:v>
                </c:pt>
                <c:pt idx="5">
                  <c:v>53</c:v>
                </c:pt>
              </c:numCache>
            </c:numRef>
          </c:val>
        </c:ser>
        <c:ser>
          <c:idx val="0"/>
          <c:order val="1"/>
          <c:tx>
            <c:strRef>
              <c:f>Chart!$F$6</c:f>
              <c:strCache>
                <c:ptCount val="1"/>
                <c:pt idx="0">
                  <c:v>Generic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(Chart!$Q$4,Chart!$O$4,Chart!$M$4,Chart!$K$4,Chart!$I$4,Chart!$G$4)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(Chart!$Q$6,Chart!$O$6,Chart!$M$6,Chart!$K$6,Chart!$I$6,Chart!$G$6)</c:f>
              <c:numCache>
                <c:formatCode>General</c:formatCode>
                <c:ptCount val="6"/>
                <c:pt idx="0">
                  <c:v>4</c:v>
                </c:pt>
                <c:pt idx="1">
                  <c:v>4</c:v>
                </c:pt>
                <c:pt idx="2">
                  <c:v>3</c:v>
                </c:pt>
                <c:pt idx="3">
                  <c:v>4</c:v>
                </c:pt>
                <c:pt idx="4">
                  <c:v>3</c:v>
                </c:pt>
                <c:pt idx="5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45920640"/>
        <c:axId val="45922176"/>
      </c:barChart>
      <c:catAx>
        <c:axId val="4592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5922176"/>
        <c:crosses val="autoZero"/>
        <c:auto val="1"/>
        <c:lblAlgn val="ctr"/>
        <c:lblOffset val="100"/>
        <c:noMultiLvlLbl val="0"/>
      </c:catAx>
      <c:valAx>
        <c:axId val="45922176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4592064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2.xml><?xml version="1.0" encoding="utf-8"?>
<cs:chartStyle xmlns:cs="http://schemas.microsoft.com/office/drawing/2012/chartStyle" xmlns:a="http://schemas.openxmlformats.org/drawingml/2006/main" id="101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8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2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F6795-0429-425F-84E7-B92A8A1E1A9D}" type="datetimeFigureOut">
              <a:rPr lang="en-CA" smtClean="0"/>
              <a:pPr/>
              <a:t>16/04/2014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86125" y="514350"/>
            <a:ext cx="257175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AE19A-9C13-4374-885A-ABFD88A6C21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5269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57913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1pPr>
    <a:lvl2pPr marL="1828957" algn="l" defTabSz="3657913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2pPr>
    <a:lvl3pPr marL="3657913" algn="l" defTabSz="3657913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3pPr>
    <a:lvl4pPr marL="5486870" algn="l" defTabSz="3657913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4pPr>
    <a:lvl5pPr marL="7315826" algn="l" defTabSz="3657913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5pPr>
    <a:lvl6pPr marL="9144783" algn="l" defTabSz="3657913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6pPr>
    <a:lvl7pPr marL="10973740" algn="l" defTabSz="3657913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7pPr>
    <a:lvl8pPr marL="12802696" algn="l" defTabSz="3657913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8pPr>
    <a:lvl9pPr marL="14631653" algn="l" defTabSz="3657913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AE19A-9C13-4374-885A-ABFD88A6C21A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2512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0539" y="9942974"/>
            <a:ext cx="27206099" cy="68607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1077" y="18137399"/>
            <a:ext cx="22405024" cy="817961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28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657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486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3158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144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973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802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631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AC0D-4C8E-451B-859B-72BE86DA9EB6}" type="datetimeFigureOut">
              <a:rPr lang="en-CA" smtClean="0"/>
              <a:pPr/>
              <a:t>16/04/2014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9771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AC0D-4C8E-451B-859B-72BE86DA9EB6}" type="datetimeFigureOut">
              <a:rPr lang="en-CA" smtClean="0"/>
              <a:pPr/>
              <a:t>16/04/2014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9328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205202" y="1281774"/>
            <a:ext cx="7201613" cy="27309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0360" y="1281774"/>
            <a:ext cx="21071391" cy="27309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AC0D-4C8E-451B-859B-72BE86DA9EB6}" type="datetimeFigureOut">
              <a:rPr lang="en-CA" smtClean="0"/>
              <a:pPr/>
              <a:t>16/04/2014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1830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AC0D-4C8E-451B-859B-72BE86DA9EB6}" type="datetimeFigureOut">
              <a:rPr lang="en-CA" smtClean="0"/>
              <a:pPr/>
              <a:t>16/04/2014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0632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8346" y="20567578"/>
            <a:ext cx="27206099" cy="6356981"/>
          </a:xfrm>
        </p:spPr>
        <p:txBody>
          <a:bodyPr anchor="t"/>
          <a:lstStyle>
            <a:lvl1pPr algn="l">
              <a:defRPr sz="16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8346" y="13566009"/>
            <a:ext cx="27206099" cy="7001568"/>
          </a:xfrm>
        </p:spPr>
        <p:txBody>
          <a:bodyPr anchor="b"/>
          <a:lstStyle>
            <a:lvl1pPr marL="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1pPr>
            <a:lvl2pPr marL="1828957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2pPr>
            <a:lvl3pPr marL="3657913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3pPr>
            <a:lvl4pPr marL="548687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4pPr>
            <a:lvl5pPr marL="7315826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5pPr>
            <a:lvl6pPr marL="9144783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6pPr>
            <a:lvl7pPr marL="1097374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7pPr>
            <a:lvl8pPr marL="12802696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8pPr>
            <a:lvl9pPr marL="14631653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AC0D-4C8E-451B-859B-72BE86DA9EB6}" type="datetimeFigureOut">
              <a:rPr lang="en-CA" smtClean="0"/>
              <a:pPr/>
              <a:t>16/04/2014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7531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360" y="7468343"/>
            <a:ext cx="14136503" cy="21123256"/>
          </a:xfrm>
        </p:spPr>
        <p:txBody>
          <a:bodyPr/>
          <a:lstStyle>
            <a:lvl1pPr>
              <a:defRPr sz="11200"/>
            </a:lvl1pPr>
            <a:lvl2pPr>
              <a:defRPr sz="9700"/>
            </a:lvl2pPr>
            <a:lvl3pPr>
              <a:defRPr sz="81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0312" y="7468343"/>
            <a:ext cx="14136503" cy="21123256"/>
          </a:xfrm>
        </p:spPr>
        <p:txBody>
          <a:bodyPr/>
          <a:lstStyle>
            <a:lvl1pPr>
              <a:defRPr sz="11200"/>
            </a:lvl1pPr>
            <a:lvl2pPr>
              <a:defRPr sz="9700"/>
            </a:lvl2pPr>
            <a:lvl3pPr>
              <a:defRPr sz="81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AC0D-4C8E-451B-859B-72BE86DA9EB6}" type="datetimeFigureOut">
              <a:rPr lang="en-CA" smtClean="0"/>
              <a:pPr/>
              <a:t>16/04/2014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8637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359" y="7164572"/>
            <a:ext cx="14142061" cy="2985853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28957" indent="0">
              <a:buNone/>
              <a:defRPr sz="8100" b="1"/>
            </a:lvl2pPr>
            <a:lvl3pPr marL="3657913" indent="0">
              <a:buNone/>
              <a:defRPr sz="7100" b="1"/>
            </a:lvl3pPr>
            <a:lvl4pPr marL="5486870" indent="0">
              <a:buNone/>
              <a:defRPr sz="6300" b="1"/>
            </a:lvl4pPr>
            <a:lvl5pPr marL="7315826" indent="0">
              <a:buNone/>
              <a:defRPr sz="6300" b="1"/>
            </a:lvl5pPr>
            <a:lvl6pPr marL="9144783" indent="0">
              <a:buNone/>
              <a:defRPr sz="6300" b="1"/>
            </a:lvl6pPr>
            <a:lvl7pPr marL="10973740" indent="0">
              <a:buNone/>
              <a:defRPr sz="6300" b="1"/>
            </a:lvl7pPr>
            <a:lvl8pPr marL="12802696" indent="0">
              <a:buNone/>
              <a:defRPr sz="6300" b="1"/>
            </a:lvl8pPr>
            <a:lvl9pPr marL="14631653" indent="0">
              <a:buNone/>
              <a:defRPr sz="6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0359" y="10150424"/>
            <a:ext cx="14142061" cy="18441174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1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59204" y="7164572"/>
            <a:ext cx="14147615" cy="2985853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28957" indent="0">
              <a:buNone/>
              <a:defRPr sz="8100" b="1"/>
            </a:lvl2pPr>
            <a:lvl3pPr marL="3657913" indent="0">
              <a:buNone/>
              <a:defRPr sz="7100" b="1"/>
            </a:lvl3pPr>
            <a:lvl4pPr marL="5486870" indent="0">
              <a:buNone/>
              <a:defRPr sz="6300" b="1"/>
            </a:lvl4pPr>
            <a:lvl5pPr marL="7315826" indent="0">
              <a:buNone/>
              <a:defRPr sz="6300" b="1"/>
            </a:lvl5pPr>
            <a:lvl6pPr marL="9144783" indent="0">
              <a:buNone/>
              <a:defRPr sz="6300" b="1"/>
            </a:lvl6pPr>
            <a:lvl7pPr marL="10973740" indent="0">
              <a:buNone/>
              <a:defRPr sz="6300" b="1"/>
            </a:lvl7pPr>
            <a:lvl8pPr marL="12802696" indent="0">
              <a:buNone/>
              <a:defRPr sz="6300" b="1"/>
            </a:lvl8pPr>
            <a:lvl9pPr marL="14631653" indent="0">
              <a:buNone/>
              <a:defRPr sz="6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59204" y="10150424"/>
            <a:ext cx="14147615" cy="18441174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1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AC0D-4C8E-451B-859B-72BE86DA9EB6}" type="datetimeFigureOut">
              <a:rPr lang="en-CA" smtClean="0"/>
              <a:pPr/>
              <a:t>16/04/2014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7664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AC0D-4C8E-451B-859B-72BE86DA9EB6}" type="datetimeFigureOut">
              <a:rPr lang="en-CA" smtClean="0"/>
              <a:pPr/>
              <a:t>16/04/2014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5520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AC0D-4C8E-451B-859B-72BE86DA9EB6}" type="datetimeFigureOut">
              <a:rPr lang="en-CA" smtClean="0"/>
              <a:pPr/>
              <a:t>16/04/2014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0642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363" y="1274360"/>
            <a:ext cx="10530139" cy="5423438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3917" y="1274362"/>
            <a:ext cx="17892899" cy="27317237"/>
          </a:xfrm>
        </p:spPr>
        <p:txBody>
          <a:bodyPr/>
          <a:lstStyle>
            <a:lvl1pPr>
              <a:defRPr sz="12700"/>
            </a:lvl1pPr>
            <a:lvl2pPr>
              <a:defRPr sz="11200"/>
            </a:lvl2pPr>
            <a:lvl3pPr>
              <a:defRPr sz="97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363" y="6697800"/>
            <a:ext cx="10530139" cy="21893798"/>
          </a:xfrm>
        </p:spPr>
        <p:txBody>
          <a:bodyPr/>
          <a:lstStyle>
            <a:lvl1pPr marL="0" indent="0">
              <a:buNone/>
              <a:defRPr sz="5600"/>
            </a:lvl1pPr>
            <a:lvl2pPr marL="1828957" indent="0">
              <a:buNone/>
              <a:defRPr sz="4800"/>
            </a:lvl2pPr>
            <a:lvl3pPr marL="3657913" indent="0">
              <a:buNone/>
              <a:defRPr sz="4100"/>
            </a:lvl3pPr>
            <a:lvl4pPr marL="5486870" indent="0">
              <a:buNone/>
              <a:defRPr sz="3600"/>
            </a:lvl4pPr>
            <a:lvl5pPr marL="7315826" indent="0">
              <a:buNone/>
              <a:defRPr sz="3600"/>
            </a:lvl5pPr>
            <a:lvl6pPr marL="9144783" indent="0">
              <a:buNone/>
              <a:defRPr sz="3600"/>
            </a:lvl6pPr>
            <a:lvl7pPr marL="10973740" indent="0">
              <a:buNone/>
              <a:defRPr sz="3600"/>
            </a:lvl7pPr>
            <a:lvl8pPr marL="12802696" indent="0">
              <a:buNone/>
              <a:defRPr sz="3600"/>
            </a:lvl8pPr>
            <a:lvl9pPr marL="14631653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AC0D-4C8E-451B-859B-72BE86DA9EB6}" type="datetimeFigureOut">
              <a:rPr lang="en-CA" smtClean="0"/>
              <a:pPr/>
              <a:t>16/04/2014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365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3632" y="22405025"/>
            <a:ext cx="19204305" cy="2645040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73632" y="2859901"/>
            <a:ext cx="19204305" cy="19204305"/>
          </a:xfrm>
        </p:spPr>
        <p:txBody>
          <a:bodyPr/>
          <a:lstStyle>
            <a:lvl1pPr marL="0" indent="0">
              <a:buNone/>
              <a:defRPr sz="12700"/>
            </a:lvl1pPr>
            <a:lvl2pPr marL="1828957" indent="0">
              <a:buNone/>
              <a:defRPr sz="11200"/>
            </a:lvl2pPr>
            <a:lvl3pPr marL="3657913" indent="0">
              <a:buNone/>
              <a:defRPr sz="9700"/>
            </a:lvl3pPr>
            <a:lvl4pPr marL="5486870" indent="0">
              <a:buNone/>
              <a:defRPr sz="8100"/>
            </a:lvl4pPr>
            <a:lvl5pPr marL="7315826" indent="0">
              <a:buNone/>
              <a:defRPr sz="8100"/>
            </a:lvl5pPr>
            <a:lvl6pPr marL="9144783" indent="0">
              <a:buNone/>
              <a:defRPr sz="8100"/>
            </a:lvl6pPr>
            <a:lvl7pPr marL="10973740" indent="0">
              <a:buNone/>
              <a:defRPr sz="8100"/>
            </a:lvl7pPr>
            <a:lvl8pPr marL="12802696" indent="0">
              <a:buNone/>
              <a:defRPr sz="8100"/>
            </a:lvl8pPr>
            <a:lvl9pPr marL="14631653" indent="0">
              <a:buNone/>
              <a:defRPr sz="81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73632" y="25050064"/>
            <a:ext cx="19204305" cy="3756395"/>
          </a:xfrm>
        </p:spPr>
        <p:txBody>
          <a:bodyPr/>
          <a:lstStyle>
            <a:lvl1pPr marL="0" indent="0">
              <a:buNone/>
              <a:defRPr sz="5600"/>
            </a:lvl1pPr>
            <a:lvl2pPr marL="1828957" indent="0">
              <a:buNone/>
              <a:defRPr sz="4800"/>
            </a:lvl2pPr>
            <a:lvl3pPr marL="3657913" indent="0">
              <a:buNone/>
              <a:defRPr sz="4100"/>
            </a:lvl3pPr>
            <a:lvl4pPr marL="5486870" indent="0">
              <a:buNone/>
              <a:defRPr sz="3600"/>
            </a:lvl4pPr>
            <a:lvl5pPr marL="7315826" indent="0">
              <a:buNone/>
              <a:defRPr sz="3600"/>
            </a:lvl5pPr>
            <a:lvl6pPr marL="9144783" indent="0">
              <a:buNone/>
              <a:defRPr sz="3600"/>
            </a:lvl6pPr>
            <a:lvl7pPr marL="10973740" indent="0">
              <a:buNone/>
              <a:defRPr sz="3600"/>
            </a:lvl7pPr>
            <a:lvl8pPr marL="12802696" indent="0">
              <a:buNone/>
              <a:defRPr sz="3600"/>
            </a:lvl8pPr>
            <a:lvl9pPr marL="14631653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AC0D-4C8E-451B-859B-72BE86DA9EB6}" type="datetimeFigureOut">
              <a:rPr lang="en-CA" smtClean="0"/>
              <a:pPr/>
              <a:t>16/04/2014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2363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0359" y="1281772"/>
            <a:ext cx="28806459" cy="5334530"/>
          </a:xfrm>
          <a:prstGeom prst="rect">
            <a:avLst/>
          </a:prstGeom>
        </p:spPr>
        <p:txBody>
          <a:bodyPr vert="horz" lIns="365791" tIns="182896" rIns="365791" bIns="18289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359" y="7468343"/>
            <a:ext cx="28806459" cy="21123256"/>
          </a:xfrm>
          <a:prstGeom prst="rect">
            <a:avLst/>
          </a:prstGeom>
        </p:spPr>
        <p:txBody>
          <a:bodyPr vert="horz" lIns="365791" tIns="182896" rIns="365791" bIns="18289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00359" y="29665913"/>
            <a:ext cx="7468342" cy="1704085"/>
          </a:xfrm>
          <a:prstGeom prst="rect">
            <a:avLst/>
          </a:prstGeom>
        </p:spPr>
        <p:txBody>
          <a:bodyPr vert="horz" lIns="365791" tIns="182896" rIns="365791" bIns="182896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AAC0D-4C8E-451B-859B-72BE86DA9EB6}" type="datetimeFigureOut">
              <a:rPr lang="en-CA" smtClean="0"/>
              <a:pPr/>
              <a:t>16/04/2014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35786" y="29665913"/>
            <a:ext cx="10135606" cy="1704085"/>
          </a:xfrm>
          <a:prstGeom prst="rect">
            <a:avLst/>
          </a:prstGeom>
        </p:spPr>
        <p:txBody>
          <a:bodyPr vert="horz" lIns="365791" tIns="182896" rIns="365791" bIns="182896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938476" y="29665913"/>
            <a:ext cx="7468342" cy="1704085"/>
          </a:xfrm>
          <a:prstGeom prst="rect">
            <a:avLst/>
          </a:prstGeom>
        </p:spPr>
        <p:txBody>
          <a:bodyPr vert="horz" lIns="365791" tIns="182896" rIns="365791" bIns="182896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3201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657913" rtl="0" eaLnBrk="1" latinLnBrk="0" hangingPunct="1">
        <a:spcBef>
          <a:spcPct val="0"/>
        </a:spcBef>
        <a:buNone/>
        <a:defRPr sz="1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71719" indent="-1371719" algn="l" defTabSz="3657913" rtl="0" eaLnBrk="1" latinLnBrk="0" hangingPunct="1">
        <a:spcBef>
          <a:spcPct val="20000"/>
        </a:spcBef>
        <a:buFont typeface="Arial" pitchFamily="34" charset="0"/>
        <a:buChar char="•"/>
        <a:defRPr sz="12700" kern="1200">
          <a:solidFill>
            <a:schemeClr val="tx1"/>
          </a:solidFill>
          <a:latin typeface="+mn-lt"/>
          <a:ea typeface="+mn-ea"/>
          <a:cs typeface="+mn-cs"/>
        </a:defRPr>
      </a:lvl1pPr>
      <a:lvl2pPr marL="2972054" indent="-1143097" algn="l" defTabSz="3657913" rtl="0" eaLnBrk="1" latinLnBrk="0" hangingPunct="1">
        <a:spcBef>
          <a:spcPct val="20000"/>
        </a:spcBef>
        <a:buFont typeface="Arial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391" indent="-914478" algn="l" defTabSz="3657913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3pPr>
      <a:lvl4pPr marL="6401348" indent="-914478" algn="l" defTabSz="3657913" rtl="0" eaLnBrk="1" latinLnBrk="0" hangingPunct="1">
        <a:spcBef>
          <a:spcPct val="20000"/>
        </a:spcBef>
        <a:buFont typeface="Arial" pitchFamily="34" charset="0"/>
        <a:buChar char="–"/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30305" indent="-914478" algn="l" defTabSz="3657913" rtl="0" eaLnBrk="1" latinLnBrk="0" hangingPunct="1">
        <a:spcBef>
          <a:spcPct val="20000"/>
        </a:spcBef>
        <a:buFont typeface="Arial" pitchFamily="34" charset="0"/>
        <a:buChar char="»"/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9261" indent="-914478" algn="l" defTabSz="3657913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8218" indent="-914478" algn="l" defTabSz="3657913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7174" indent="-914478" algn="l" defTabSz="3657913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6131" indent="-914478" algn="l" defTabSz="3657913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913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957" algn="l" defTabSz="3657913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913" algn="l" defTabSz="3657913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870" algn="l" defTabSz="3657913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826" algn="l" defTabSz="3657913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783" algn="l" defTabSz="3657913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3740" algn="l" defTabSz="3657913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2696" algn="l" defTabSz="3657913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1653" algn="l" defTabSz="3657913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chart" Target="../charts/chart4.xml"/><Relationship Id="rId3" Type="http://schemas.openxmlformats.org/officeDocument/2006/relationships/image" Target="../media/image1.png"/><Relationship Id="rId7" Type="http://schemas.openxmlformats.org/officeDocument/2006/relationships/chart" Target="../charts/chart1.xml"/><Relationship Id="rId12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chart" Target="../charts/chart2.xml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AutoShape 4"/>
          <p:cNvSpPr>
            <a:spLocks noChangeArrowheads="1"/>
          </p:cNvSpPr>
          <p:nvPr/>
        </p:nvSpPr>
        <p:spPr bwMode="auto">
          <a:xfrm>
            <a:off x="290859" y="23564427"/>
            <a:ext cx="15352688" cy="8172873"/>
          </a:xfrm>
          <a:prstGeom prst="roundRect">
            <a:avLst>
              <a:gd name="adj" fmla="val 8989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66669" tIns="33334" rIns="66669" bIns="33334" anchor="ctr"/>
          <a:lstStyle/>
          <a:p>
            <a:pPr>
              <a:lnSpc>
                <a:spcPts val="3000"/>
              </a:lnSpc>
            </a:pPr>
            <a:endParaRPr lang="en-US" sz="2200" dirty="0"/>
          </a:p>
        </p:txBody>
      </p:sp>
      <p:sp>
        <p:nvSpPr>
          <p:cNvPr id="30" name="AutoShape 4"/>
          <p:cNvSpPr>
            <a:spLocks noChangeArrowheads="1"/>
          </p:cNvSpPr>
          <p:nvPr/>
        </p:nvSpPr>
        <p:spPr bwMode="auto">
          <a:xfrm>
            <a:off x="9666883" y="4482307"/>
            <a:ext cx="21910326" cy="10706530"/>
          </a:xfrm>
          <a:prstGeom prst="roundRect">
            <a:avLst>
              <a:gd name="adj" fmla="val 8989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66669" tIns="33334" rIns="66669" bIns="33334" anchor="ctr"/>
          <a:lstStyle/>
          <a:p>
            <a:pPr>
              <a:lnSpc>
                <a:spcPts val="3000"/>
              </a:lnSpc>
            </a:pPr>
            <a:endParaRPr lang="en-US" sz="2200" dirty="0"/>
          </a:p>
        </p:txBody>
      </p:sp>
      <p:sp>
        <p:nvSpPr>
          <p:cNvPr id="22" name="AutoShape 4"/>
          <p:cNvSpPr>
            <a:spLocks noChangeArrowheads="1"/>
          </p:cNvSpPr>
          <p:nvPr/>
        </p:nvSpPr>
        <p:spPr bwMode="auto">
          <a:xfrm>
            <a:off x="16023481" y="15557087"/>
            <a:ext cx="15481720" cy="16180905"/>
          </a:xfrm>
          <a:prstGeom prst="roundRect">
            <a:avLst>
              <a:gd name="adj" fmla="val 8989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66669" tIns="33334" rIns="66669" bIns="33334" anchor="ctr"/>
          <a:lstStyle/>
          <a:p>
            <a:pPr>
              <a:lnSpc>
                <a:spcPts val="3000"/>
              </a:lnSpc>
            </a:pPr>
            <a:endParaRPr lang="en-US" sz="2200" dirty="0"/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146844" y="394480"/>
            <a:ext cx="31626495" cy="3799795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5400000" scaled="1"/>
          </a:gradFill>
          <a:ln w="9525" cap="sq">
            <a:solidFill>
              <a:schemeClr val="tx1"/>
            </a:solidFill>
            <a:bevel/>
            <a:headEnd/>
            <a:tailEnd/>
          </a:ln>
          <a:effectLst/>
        </p:spPr>
        <p:txBody>
          <a:bodyPr wrap="none" lIns="66669" tIns="33334" rIns="66669" bIns="33334" anchor="ctr"/>
          <a:lstStyle/>
          <a:p>
            <a:pPr defTabSz="3200339">
              <a:lnSpc>
                <a:spcPts val="3000"/>
              </a:lnSpc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3978251" y="963084"/>
            <a:ext cx="24338704" cy="3021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6669" tIns="33334" rIns="66669" bIns="33334">
            <a:spAutoFit/>
          </a:bodyPr>
          <a:lstStyle/>
          <a:p>
            <a:pPr algn="ctr"/>
            <a:r>
              <a:rPr lang="en-US" sz="6000" b="1" dirty="0" smtClean="0"/>
              <a:t>Characterizing Evaluation Practices of Intrusion Detection Methods for </a:t>
            </a:r>
            <a:r>
              <a:rPr lang="en-US" sz="6000" b="1" dirty="0" err="1" smtClean="0"/>
              <a:t>Smartphones</a:t>
            </a:r>
            <a:endParaRPr lang="en-US" sz="6000" b="1" dirty="0" smtClean="0"/>
          </a:p>
          <a:p>
            <a:pPr algn="ctr" defTabSz="3200339"/>
            <a:r>
              <a:rPr lang="en-US" sz="3600" b="1" dirty="0" smtClean="0"/>
              <a:t>Abdullah </a:t>
            </a:r>
            <a:r>
              <a:rPr lang="en-US" sz="3600" b="1" dirty="0"/>
              <a:t>Alzahrani, Natalia Stakhanova, Hugo Gonzalez, and Ali A. </a:t>
            </a:r>
            <a:r>
              <a:rPr lang="en-US" sz="3600" b="1" dirty="0" err="1"/>
              <a:t>Ghorbani</a:t>
            </a:r>
            <a:endParaRPr lang="en-US" sz="3600" b="1" dirty="0"/>
          </a:p>
          <a:p>
            <a:pPr algn="ctr" defTabSz="3200339"/>
            <a:r>
              <a:rPr lang="en-US" sz="3600" b="1" i="1" dirty="0"/>
              <a:t>Faculty of </a:t>
            </a:r>
            <a:r>
              <a:rPr lang="en-US" sz="3600" b="1" i="1" dirty="0" smtClean="0"/>
              <a:t>Computer Science, University of new Brunswick</a:t>
            </a:r>
            <a:endParaRPr lang="en-US" sz="6600" dirty="0"/>
          </a:p>
        </p:txBody>
      </p:sp>
      <p:pic>
        <p:nvPicPr>
          <p:cNvPr id="34" name="Picture 33" descr="ISCXLogo-fix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7891" y="593875"/>
            <a:ext cx="3600400" cy="3329628"/>
          </a:xfrm>
          <a:prstGeom prst="rect">
            <a:avLst/>
          </a:prstGeom>
        </p:spPr>
      </p:pic>
      <p:sp>
        <p:nvSpPr>
          <p:cNvPr id="50" name="AutoShape 4"/>
          <p:cNvSpPr>
            <a:spLocks noChangeArrowheads="1"/>
          </p:cNvSpPr>
          <p:nvPr/>
        </p:nvSpPr>
        <p:spPr bwMode="auto">
          <a:xfrm>
            <a:off x="290859" y="4481325"/>
            <a:ext cx="9087992" cy="10730174"/>
          </a:xfrm>
          <a:prstGeom prst="roundRect">
            <a:avLst>
              <a:gd name="adj" fmla="val 10685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60182" tIns="30091" rIns="60182" bIns="30091" anchor="ctr"/>
          <a:lstStyle/>
          <a:p>
            <a:pPr>
              <a:lnSpc>
                <a:spcPts val="2713"/>
              </a:lnSpc>
            </a:pPr>
            <a:endParaRPr lang="en-US" sz="5400"/>
          </a:p>
        </p:txBody>
      </p:sp>
      <p:sp>
        <p:nvSpPr>
          <p:cNvPr id="51" name="Text Box 9"/>
          <p:cNvSpPr txBox="1">
            <a:spLocks noChangeArrowheads="1"/>
          </p:cNvSpPr>
          <p:nvPr/>
        </p:nvSpPr>
        <p:spPr bwMode="auto">
          <a:xfrm>
            <a:off x="524309" y="5570237"/>
            <a:ext cx="8710525" cy="783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182" tIns="30091" rIns="60182" bIns="30091">
            <a:spAutoFit/>
          </a:bodyPr>
          <a:lstStyle>
            <a:lvl1pPr marL="411163" indent="-411163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just">
              <a:spcAft>
                <a:spcPts val="538"/>
              </a:spcAft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</a:rPr>
              <a:t> We investigated the employed experimentation practices adopted by the smartphone security community through a review of </a:t>
            </a:r>
            <a:r>
              <a:rPr lang="en-US" sz="3200" b="1" dirty="0" smtClean="0">
                <a:solidFill>
                  <a:schemeClr val="tx1"/>
                </a:solidFill>
              </a:rPr>
              <a:t>120</a:t>
            </a:r>
            <a:r>
              <a:rPr lang="en-US" sz="3200" dirty="0" smtClean="0">
                <a:solidFill>
                  <a:schemeClr val="tx1"/>
                </a:solidFill>
              </a:rPr>
              <a:t> studies published during the period between </a:t>
            </a:r>
            <a:r>
              <a:rPr lang="en-US" sz="3200" b="1" dirty="0" smtClean="0">
                <a:solidFill>
                  <a:schemeClr val="tx1"/>
                </a:solidFill>
              </a:rPr>
              <a:t>2008 - 2013</a:t>
            </a:r>
            <a:r>
              <a:rPr lang="en-US" sz="3200" dirty="0" smtClean="0">
                <a:solidFill>
                  <a:schemeClr val="tx1"/>
                </a:solidFill>
              </a:rPr>
              <a:t>.</a:t>
            </a:r>
            <a:r>
              <a:rPr lang="en-CA" sz="3200" dirty="0" smtClean="0">
                <a:solidFill>
                  <a:schemeClr val="tx1"/>
                </a:solidFill>
              </a:rPr>
              <a:t> </a:t>
            </a:r>
          </a:p>
          <a:p>
            <a:pPr>
              <a:spcAft>
                <a:spcPts val="538"/>
              </a:spcAft>
              <a:buFont typeface="Wingdings" pitchFamily="2" charset="2"/>
              <a:buChar char="Ø"/>
            </a:pPr>
            <a:endParaRPr lang="en-CA" sz="3200" dirty="0" smtClean="0">
              <a:solidFill>
                <a:schemeClr val="tx1"/>
              </a:solidFill>
            </a:endParaRPr>
          </a:p>
          <a:p>
            <a:pPr>
              <a:spcAft>
                <a:spcPts val="538"/>
              </a:spcAft>
              <a:buFont typeface="Wingdings" pitchFamily="2" charset="2"/>
              <a:buChar char="Ø"/>
            </a:pPr>
            <a:endParaRPr lang="en-CA" sz="3200" dirty="0" smtClean="0">
              <a:solidFill>
                <a:schemeClr val="tx1"/>
              </a:solidFill>
            </a:endParaRPr>
          </a:p>
          <a:p>
            <a:pPr>
              <a:spcAft>
                <a:spcPts val="538"/>
              </a:spcAft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tx1"/>
                </a:solidFill>
              </a:rPr>
              <a:t>Our contributions: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lvl="1" algn="just">
              <a:spcAft>
                <a:spcPts val="538"/>
              </a:spcAft>
              <a:buFont typeface="Wingdings" pitchFamily="2" charset="2"/>
              <a:buChar char="ü"/>
            </a:pPr>
            <a:r>
              <a:rPr lang="en-US" sz="3200" i="1" dirty="0" smtClean="0">
                <a:solidFill>
                  <a:schemeClr val="tx1"/>
                </a:solidFill>
              </a:rPr>
              <a:t>A</a:t>
            </a:r>
            <a:r>
              <a:rPr lang="en-US" sz="3200" i="1" dirty="0" smtClean="0">
                <a:solidFill>
                  <a:schemeClr val="tx1"/>
                </a:solidFill>
              </a:rPr>
              <a:t>n </a:t>
            </a:r>
            <a:r>
              <a:rPr lang="en-US" sz="3200" i="1" dirty="0" smtClean="0">
                <a:solidFill>
                  <a:schemeClr val="tx1"/>
                </a:solidFill>
              </a:rPr>
              <a:t>overview of the research in the ﬁeld of </a:t>
            </a:r>
            <a:r>
              <a:rPr lang="en-US" sz="3200" i="1" dirty="0" smtClean="0">
                <a:solidFill>
                  <a:schemeClr val="tx1"/>
                </a:solidFill>
              </a:rPr>
              <a:t>smartphone’ intrusion </a:t>
            </a:r>
            <a:r>
              <a:rPr lang="en-US" sz="3200" i="1" dirty="0" smtClean="0">
                <a:solidFill>
                  <a:schemeClr val="tx1"/>
                </a:solidFill>
              </a:rPr>
              <a:t>detection </a:t>
            </a:r>
            <a:r>
              <a:rPr lang="en-US" sz="3200" i="1" dirty="0" smtClean="0">
                <a:solidFill>
                  <a:schemeClr val="tx1"/>
                </a:solidFill>
              </a:rPr>
              <a:t>techniques. </a:t>
            </a:r>
            <a:endParaRPr lang="en-US" sz="3200" i="1" dirty="0" smtClean="0">
              <a:solidFill>
                <a:schemeClr val="tx1"/>
              </a:solidFill>
            </a:endParaRPr>
          </a:p>
          <a:p>
            <a:pPr lvl="1" algn="just">
              <a:spcAft>
                <a:spcPts val="538"/>
              </a:spcAft>
              <a:buFont typeface="Wingdings" pitchFamily="2" charset="2"/>
              <a:buChar char="ü"/>
            </a:pPr>
            <a:r>
              <a:rPr lang="en-US" sz="3200" i="1" dirty="0" smtClean="0">
                <a:solidFill>
                  <a:schemeClr val="tx1"/>
                </a:solidFill>
              </a:rPr>
              <a:t>Analysis of the </a:t>
            </a:r>
            <a:r>
              <a:rPr lang="en-US" sz="3200" i="1" dirty="0" smtClean="0">
                <a:solidFill>
                  <a:schemeClr val="tx1"/>
                </a:solidFill>
              </a:rPr>
              <a:t>deﬁciencies of the existing experimentation practices. </a:t>
            </a:r>
          </a:p>
          <a:p>
            <a:pPr lvl="1" algn="just">
              <a:spcAft>
                <a:spcPts val="538"/>
              </a:spcAft>
              <a:buFont typeface="Wingdings" pitchFamily="2" charset="2"/>
              <a:buChar char="ü"/>
            </a:pPr>
            <a:r>
              <a:rPr lang="en-US" sz="3200" i="1" dirty="0" smtClean="0">
                <a:solidFill>
                  <a:schemeClr val="tx1"/>
                </a:solidFill>
              </a:rPr>
              <a:t>A </a:t>
            </a:r>
            <a:r>
              <a:rPr lang="en-US" sz="3200" i="1" dirty="0" smtClean="0">
                <a:solidFill>
                  <a:schemeClr val="tx1"/>
                </a:solidFill>
              </a:rPr>
              <a:t>set of guidelines that could help researchers to avoid common pitfalls and improve the quality of their work.</a:t>
            </a:r>
            <a:endParaRPr lang="en-US" sz="3200" i="1" dirty="0">
              <a:solidFill>
                <a:schemeClr val="tx1"/>
              </a:solidFill>
            </a:endParaRPr>
          </a:p>
        </p:txBody>
      </p:sp>
      <p:sp>
        <p:nvSpPr>
          <p:cNvPr id="52" name="Text Box 42"/>
          <p:cNvSpPr txBox="1">
            <a:spLocks noChangeArrowheads="1"/>
          </p:cNvSpPr>
          <p:nvPr/>
        </p:nvSpPr>
        <p:spPr bwMode="auto">
          <a:xfrm>
            <a:off x="714374" y="4986038"/>
            <a:ext cx="8520459" cy="407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182" tIns="30091" rIns="60182" bIns="30091">
            <a:spAutoFit/>
          </a:bodyPr>
          <a:lstStyle>
            <a:lvl1pPr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ts val="2713"/>
              </a:lnSpc>
              <a:spcBef>
                <a:spcPct val="50000"/>
              </a:spcBef>
            </a:pPr>
            <a:r>
              <a:rPr lang="en-US" sz="4000" b="1" dirty="0" smtClean="0">
                <a:solidFill>
                  <a:schemeClr val="tx1"/>
                </a:solidFill>
              </a:rPr>
              <a:t>Our Work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69" name="AutoShape 4"/>
          <p:cNvSpPr>
            <a:spLocks noChangeArrowheads="1"/>
          </p:cNvSpPr>
          <p:nvPr/>
        </p:nvSpPr>
        <p:spPr bwMode="auto">
          <a:xfrm>
            <a:off x="290859" y="15557086"/>
            <a:ext cx="15352688" cy="7797951"/>
          </a:xfrm>
          <a:prstGeom prst="roundRect">
            <a:avLst>
              <a:gd name="adj" fmla="val 8989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66669" tIns="33334" rIns="66669" bIns="33334" anchor="ctr"/>
          <a:lstStyle/>
          <a:p>
            <a:pPr>
              <a:lnSpc>
                <a:spcPts val="3000"/>
              </a:lnSpc>
            </a:pPr>
            <a:endParaRPr lang="en-US" sz="22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2939" y="526052"/>
            <a:ext cx="3593651" cy="3593651"/>
          </a:xfrm>
          <a:prstGeom prst="rect">
            <a:avLst/>
          </a:prstGeom>
        </p:spPr>
      </p:pic>
      <p:sp>
        <p:nvSpPr>
          <p:cNvPr id="35" name="Text Box 42"/>
          <p:cNvSpPr txBox="1">
            <a:spLocks noChangeArrowheads="1"/>
          </p:cNvSpPr>
          <p:nvPr/>
        </p:nvSpPr>
        <p:spPr bwMode="auto">
          <a:xfrm>
            <a:off x="10891019" y="4914356"/>
            <a:ext cx="20234248" cy="407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182" tIns="30091" rIns="60182" bIns="30091">
            <a:spAutoFit/>
          </a:bodyPr>
          <a:lstStyle>
            <a:lvl1pPr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ts val="2713"/>
              </a:lnSpc>
              <a:spcBef>
                <a:spcPct val="50000"/>
              </a:spcBef>
            </a:pPr>
            <a:r>
              <a:rPr lang="en-US" sz="4000" b="1" dirty="0" smtClean="0">
                <a:solidFill>
                  <a:schemeClr val="tx1"/>
                </a:solidFill>
              </a:rPr>
              <a:t>Overview of the reviewed studies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16600" y="7794675"/>
            <a:ext cx="7643190" cy="6325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572539" y="5778451"/>
            <a:ext cx="6742755" cy="8712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9" name="Chart 38"/>
          <p:cNvGraphicFramePr/>
          <p:nvPr>
            <p:extLst>
              <p:ext uri="{D42A27DB-BD31-4B8C-83A1-F6EECF244321}">
                <p14:modId xmlns:p14="http://schemas.microsoft.com/office/powerpoint/2010/main" val="751259289"/>
              </p:ext>
            </p:extLst>
          </p:nvPr>
        </p:nvGraphicFramePr>
        <p:xfrm>
          <a:off x="290859" y="18523867"/>
          <a:ext cx="7164782" cy="4651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0379" y="23772118"/>
            <a:ext cx="8828472" cy="7425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4042486" y="17430322"/>
            <a:ext cx="7272808" cy="11849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361813" y="24860571"/>
            <a:ext cx="6281734" cy="560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1" name="Chart 40"/>
          <p:cNvGraphicFramePr/>
          <p:nvPr>
            <p:extLst>
              <p:ext uri="{D42A27DB-BD31-4B8C-83A1-F6EECF244321}">
                <p14:modId xmlns:p14="http://schemas.microsoft.com/office/powerpoint/2010/main" val="230259326"/>
              </p:ext>
            </p:extLst>
          </p:nvPr>
        </p:nvGraphicFramePr>
        <p:xfrm>
          <a:off x="7651215" y="16611541"/>
          <a:ext cx="7923424" cy="5080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8263027" y="22074984"/>
            <a:ext cx="7054341" cy="922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182" tIns="30091" rIns="60182" bIns="30091">
            <a:spAutoFit/>
          </a:bodyPr>
          <a:lstStyle>
            <a:lvl1pPr marL="411163" indent="-411163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>
              <a:spcAft>
                <a:spcPts val="538"/>
              </a:spcAft>
            </a:pPr>
            <a:r>
              <a:rPr lang="en-US" sz="2800" dirty="0">
                <a:solidFill>
                  <a:schemeClr val="tx1"/>
                </a:solidFill>
              </a:rPr>
              <a:t>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arise of alternative Android app markets, </a:t>
            </a:r>
            <a:r>
              <a:rPr lang="en-US" sz="2800" dirty="0" smtClean="0">
                <a:solidFill>
                  <a:schemeClr val="tx1"/>
                </a:solidFill>
              </a:rPr>
              <a:t>(known </a:t>
            </a:r>
            <a:r>
              <a:rPr lang="en-US" sz="2800" dirty="0" smtClean="0">
                <a:solidFill>
                  <a:schemeClr val="tx1"/>
                </a:solidFill>
              </a:rPr>
              <a:t>for their lack of security </a:t>
            </a:r>
            <a:r>
              <a:rPr lang="en-US" sz="2800" dirty="0" smtClean="0">
                <a:solidFill>
                  <a:schemeClr val="tx1"/>
                </a:solidFill>
              </a:rPr>
              <a:t>checks)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16363627" y="17073493"/>
            <a:ext cx="7488952" cy="13882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182" tIns="30091" rIns="60182" bIns="30091">
            <a:spAutoFit/>
          </a:bodyPr>
          <a:lstStyle>
            <a:lvl1pPr marL="411163" indent="-411163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just">
              <a:spcAft>
                <a:spcPts val="538"/>
              </a:spcAft>
            </a:pPr>
            <a:r>
              <a:rPr lang="en-US" sz="3200" b="1" i="1" dirty="0" smtClean="0">
                <a:solidFill>
                  <a:schemeClr val="tx1"/>
                </a:solidFill>
              </a:rPr>
              <a:t>Datasets</a:t>
            </a:r>
            <a:endParaRPr lang="en-US" sz="3200" b="1" i="1" dirty="0">
              <a:solidFill>
                <a:schemeClr val="tx1"/>
              </a:solidFill>
            </a:endParaRPr>
          </a:p>
          <a:p>
            <a:pPr marL="514350" indent="-514350" algn="just">
              <a:spcAft>
                <a:spcPts val="538"/>
              </a:spcAft>
              <a:buFont typeface="+mj-lt"/>
              <a:buAutoNum type="arabicPeriod"/>
            </a:pPr>
            <a:r>
              <a:rPr lang="en-US" sz="2800" b="1" dirty="0">
                <a:solidFill>
                  <a:schemeClr val="tx2"/>
                </a:solidFill>
              </a:rPr>
              <a:t>The transparency of a </a:t>
            </a:r>
            <a:r>
              <a:rPr lang="en-US" sz="2800" b="1" dirty="0" smtClean="0">
                <a:solidFill>
                  <a:schemeClr val="tx2"/>
                </a:solidFill>
              </a:rPr>
              <a:t>dataset</a:t>
            </a:r>
          </a:p>
          <a:p>
            <a:pPr marL="846137" lvl="1" indent="-514350" algn="just">
              <a:spcAft>
                <a:spcPts val="538"/>
              </a:spcAft>
              <a:buFont typeface="Arial" panose="020B0604020202020204" pitchFamily="34" charset="0"/>
              <a:buChar char="•"/>
            </a:pPr>
            <a:r>
              <a:rPr lang="en-CA" sz="2400" i="1" dirty="0" smtClean="0">
                <a:solidFill>
                  <a:schemeClr val="tx1"/>
                </a:solidFill>
              </a:rPr>
              <a:t>Customized datasets require collecting &amp; </a:t>
            </a:r>
            <a:r>
              <a:rPr lang="en-CA" sz="2400" i="1" dirty="0">
                <a:solidFill>
                  <a:schemeClr val="tx1"/>
                </a:solidFill>
              </a:rPr>
              <a:t>preprocessing </a:t>
            </a:r>
            <a:r>
              <a:rPr lang="en-CA" sz="2400" i="1" dirty="0" smtClean="0">
                <a:solidFill>
                  <a:schemeClr val="tx1"/>
                </a:solidFill>
              </a:rPr>
              <a:t>data.</a:t>
            </a:r>
          </a:p>
          <a:p>
            <a:pPr marL="846137" lvl="1" indent="-514350" algn="just">
              <a:spcAft>
                <a:spcPts val="538"/>
              </a:spcAft>
              <a:buFont typeface="Arial" panose="020B0604020202020204" pitchFamily="34" charset="0"/>
              <a:buChar char="•"/>
            </a:pPr>
            <a:r>
              <a:rPr lang="en-CA" sz="2400" i="1" dirty="0" smtClean="0">
                <a:solidFill>
                  <a:schemeClr val="tx1"/>
                </a:solidFill>
              </a:rPr>
              <a:t>Unless </a:t>
            </a:r>
            <a:r>
              <a:rPr lang="en-CA" sz="2400" i="1" dirty="0">
                <a:solidFill>
                  <a:schemeClr val="tx1"/>
                </a:solidFill>
              </a:rPr>
              <a:t>these activities are fully described and the dataset made </a:t>
            </a:r>
            <a:r>
              <a:rPr lang="en-CA" sz="2400" i="1" dirty="0" smtClean="0">
                <a:solidFill>
                  <a:schemeClr val="tx1"/>
                </a:solidFill>
              </a:rPr>
              <a:t>available, there </a:t>
            </a:r>
            <a:r>
              <a:rPr lang="en-CA" sz="2400" i="1" dirty="0">
                <a:solidFill>
                  <a:schemeClr val="tx1"/>
                </a:solidFill>
              </a:rPr>
              <a:t>is little assurance that a dataset will be representative of a </a:t>
            </a:r>
            <a:r>
              <a:rPr lang="en-CA" sz="2400" i="1" dirty="0" smtClean="0">
                <a:solidFill>
                  <a:schemeClr val="tx1"/>
                </a:solidFill>
              </a:rPr>
              <a:t>deployment environment</a:t>
            </a:r>
            <a:endParaRPr lang="en-US" sz="2400" i="1" dirty="0">
              <a:solidFill>
                <a:schemeClr val="tx1"/>
              </a:solidFill>
            </a:endParaRPr>
          </a:p>
          <a:p>
            <a:pPr marL="514350" indent="-514350" algn="just">
              <a:spcAft>
                <a:spcPts val="538"/>
              </a:spcAft>
              <a:buFont typeface="+mj-lt"/>
              <a:buAutoNum type="arabicPeriod"/>
            </a:pPr>
            <a:r>
              <a:rPr lang="en-US" sz="2800" b="1" dirty="0">
                <a:solidFill>
                  <a:schemeClr val="tx2"/>
                </a:solidFill>
              </a:rPr>
              <a:t>The lack of standardized datasets available to </a:t>
            </a:r>
            <a:r>
              <a:rPr lang="en-US" sz="2800" b="1" dirty="0" smtClean="0">
                <a:solidFill>
                  <a:schemeClr val="tx2"/>
                </a:solidFill>
              </a:rPr>
              <a:t>researchers</a:t>
            </a:r>
          </a:p>
          <a:p>
            <a:pPr marL="846137" lvl="1" indent="-514350" algn="just">
              <a:spcAft>
                <a:spcPts val="538"/>
              </a:spcAft>
              <a:buFont typeface="Arial" panose="020B0604020202020204" pitchFamily="34" charset="0"/>
              <a:buChar char="•"/>
            </a:pPr>
            <a:r>
              <a:rPr lang="en-CA" sz="2400" i="1" dirty="0" smtClean="0">
                <a:solidFill>
                  <a:schemeClr val="tx1"/>
                </a:solidFill>
              </a:rPr>
              <a:t>Among </a:t>
            </a:r>
            <a:r>
              <a:rPr lang="en-CA" sz="2400" i="1" dirty="0">
                <a:solidFill>
                  <a:schemeClr val="tx1"/>
                </a:solidFill>
              </a:rPr>
              <a:t>the reviewed studies only three papers </a:t>
            </a:r>
            <a:r>
              <a:rPr lang="en-CA" sz="2400" i="1" dirty="0" smtClean="0">
                <a:solidFill>
                  <a:schemeClr val="tx1"/>
                </a:solidFill>
              </a:rPr>
              <a:t>made datasets publicly </a:t>
            </a:r>
            <a:r>
              <a:rPr lang="en-CA" sz="2400" i="1" dirty="0">
                <a:solidFill>
                  <a:schemeClr val="tx1"/>
                </a:solidFill>
              </a:rPr>
              <a:t>available</a:t>
            </a:r>
            <a:endParaRPr lang="en-US" sz="5400" i="1" dirty="0">
              <a:solidFill>
                <a:schemeClr val="tx1"/>
              </a:solidFill>
            </a:endParaRPr>
          </a:p>
          <a:p>
            <a:pPr marL="514350" indent="-514350" algn="just">
              <a:spcAft>
                <a:spcPts val="538"/>
              </a:spcAft>
              <a:buFont typeface="+mj-lt"/>
              <a:buAutoNum type="arabicPeriod"/>
            </a:pPr>
            <a:r>
              <a:rPr lang="en-US" sz="2800" b="1" dirty="0">
                <a:solidFill>
                  <a:schemeClr val="tx2"/>
                </a:solidFill>
              </a:rPr>
              <a:t>The feasibility of the comparative </a:t>
            </a:r>
            <a:r>
              <a:rPr lang="en-US" sz="2800" b="1" dirty="0" smtClean="0">
                <a:solidFill>
                  <a:schemeClr val="tx2"/>
                </a:solidFill>
              </a:rPr>
              <a:t>analysis</a:t>
            </a:r>
          </a:p>
          <a:p>
            <a:pPr marL="846137" lvl="1" indent="-514350" algn="just">
              <a:spcAft>
                <a:spcPts val="538"/>
              </a:spcAft>
              <a:buFont typeface="Arial" panose="020B0604020202020204" pitchFamily="34" charset="0"/>
              <a:buChar char="•"/>
            </a:pPr>
            <a:r>
              <a:rPr lang="en-CA" sz="2400" i="1" dirty="0" smtClean="0">
                <a:solidFill>
                  <a:schemeClr val="tx1"/>
                </a:solidFill>
              </a:rPr>
              <a:t>variability </a:t>
            </a:r>
            <a:r>
              <a:rPr lang="en-CA" sz="2400" i="1" dirty="0">
                <a:solidFill>
                  <a:schemeClr val="tx1"/>
                </a:solidFill>
              </a:rPr>
              <a:t>of customized </a:t>
            </a:r>
            <a:r>
              <a:rPr lang="en-CA" sz="2400" i="1" dirty="0" smtClean="0">
                <a:solidFill>
                  <a:schemeClr val="tx1"/>
                </a:solidFill>
              </a:rPr>
              <a:t>data makes </a:t>
            </a:r>
            <a:r>
              <a:rPr lang="en-CA" sz="2400" i="1" dirty="0">
                <a:solidFill>
                  <a:schemeClr val="tx1"/>
                </a:solidFill>
              </a:rPr>
              <a:t>comparative analysis of </a:t>
            </a:r>
            <a:r>
              <a:rPr lang="en-CA" sz="2400" i="1" dirty="0" smtClean="0">
                <a:solidFill>
                  <a:schemeClr val="tx1"/>
                </a:solidFill>
              </a:rPr>
              <a:t>techniques challenging</a:t>
            </a:r>
            <a:endParaRPr lang="en-US" sz="5400" i="1" dirty="0">
              <a:solidFill>
                <a:schemeClr val="tx1"/>
              </a:solidFill>
            </a:endParaRPr>
          </a:p>
          <a:p>
            <a:pPr marL="514350" indent="-514350" algn="just">
              <a:spcAft>
                <a:spcPts val="538"/>
              </a:spcAft>
              <a:buFont typeface="+mj-lt"/>
              <a:buAutoNum type="arabicPeriod"/>
            </a:pPr>
            <a:r>
              <a:rPr lang="en-US" sz="2800" b="1" dirty="0">
                <a:solidFill>
                  <a:schemeClr val="tx2"/>
                </a:solidFill>
              </a:rPr>
              <a:t>The selection of </a:t>
            </a:r>
            <a:r>
              <a:rPr lang="en-US" sz="2800" b="1" dirty="0" smtClean="0">
                <a:solidFill>
                  <a:schemeClr val="tx2"/>
                </a:solidFill>
              </a:rPr>
              <a:t>features</a:t>
            </a:r>
          </a:p>
          <a:p>
            <a:pPr marL="846137" lvl="1" indent="-514350" algn="just">
              <a:spcAft>
                <a:spcPts val="538"/>
              </a:spcAft>
              <a:buFont typeface="Arial" panose="020B0604020202020204" pitchFamily="34" charset="0"/>
              <a:buChar char="•"/>
            </a:pPr>
            <a:r>
              <a:rPr lang="en-US" sz="2400" i="1" dirty="0" smtClean="0">
                <a:solidFill>
                  <a:schemeClr val="tx1"/>
                </a:solidFill>
              </a:rPr>
              <a:t>A set of features is a basis for analysis</a:t>
            </a:r>
          </a:p>
          <a:p>
            <a:pPr marL="846137" lvl="1" indent="-514350" algn="just">
              <a:spcAft>
                <a:spcPts val="538"/>
              </a:spcAft>
              <a:buFont typeface="Arial" panose="020B0604020202020204" pitchFamily="34" charset="0"/>
              <a:buChar char="•"/>
            </a:pPr>
            <a:r>
              <a:rPr lang="en-CA" sz="2400" i="1" dirty="0" smtClean="0">
                <a:solidFill>
                  <a:schemeClr val="tx1"/>
                </a:solidFill>
              </a:rPr>
              <a:t>We </a:t>
            </a:r>
            <a:r>
              <a:rPr lang="en-CA" sz="2400" i="1" dirty="0">
                <a:solidFill>
                  <a:schemeClr val="tx1"/>
                </a:solidFill>
              </a:rPr>
              <a:t>extracted 188 unique features used in </a:t>
            </a:r>
            <a:r>
              <a:rPr lang="en-CA" sz="2400" i="1" dirty="0" smtClean="0">
                <a:solidFill>
                  <a:schemeClr val="tx1"/>
                </a:solidFill>
              </a:rPr>
              <a:t>the reviewed </a:t>
            </a:r>
            <a:r>
              <a:rPr lang="en-CA" sz="2400" i="1" dirty="0">
                <a:solidFill>
                  <a:schemeClr val="tx1"/>
                </a:solidFill>
              </a:rPr>
              <a:t>papers</a:t>
            </a:r>
            <a:endParaRPr lang="en-US" sz="2400" i="1" dirty="0" smtClean="0">
              <a:solidFill>
                <a:schemeClr val="tx1"/>
              </a:solidFill>
            </a:endParaRPr>
          </a:p>
          <a:p>
            <a:pPr marL="0" indent="0" algn="just">
              <a:spcAft>
                <a:spcPts val="538"/>
              </a:spcAft>
            </a:pPr>
            <a:endParaRPr lang="en-CA" sz="3200" dirty="0" smtClean="0">
              <a:solidFill>
                <a:schemeClr val="tx1"/>
              </a:solidFill>
            </a:endParaRPr>
          </a:p>
          <a:p>
            <a:pPr marL="0" indent="0" algn="just">
              <a:spcAft>
                <a:spcPts val="538"/>
              </a:spcAft>
            </a:pPr>
            <a:endParaRPr lang="en-CA" sz="3200" dirty="0">
              <a:solidFill>
                <a:schemeClr val="tx1"/>
              </a:solidFill>
            </a:endParaRPr>
          </a:p>
          <a:p>
            <a:pPr marL="0" indent="0" algn="just"/>
            <a:r>
              <a:rPr lang="en-US" sz="3200" b="1" i="1" dirty="0" smtClean="0">
                <a:solidFill>
                  <a:schemeClr val="tx1"/>
                </a:solidFill>
              </a:rPr>
              <a:t>Experimentation</a:t>
            </a:r>
            <a:endParaRPr lang="en-US" sz="3200" b="1" i="1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The </a:t>
            </a:r>
            <a:r>
              <a:rPr lang="en-US" sz="2800" dirty="0">
                <a:solidFill>
                  <a:schemeClr val="tx1"/>
                </a:solidFill>
              </a:rPr>
              <a:t>details of experimental setup and the employed methodology </a:t>
            </a:r>
            <a:r>
              <a:rPr lang="en-US" sz="2800" dirty="0" smtClean="0">
                <a:solidFill>
                  <a:schemeClr val="tx1"/>
                </a:solidFill>
              </a:rPr>
              <a:t>are necessary </a:t>
            </a:r>
            <a:r>
              <a:rPr lang="en-US" sz="2800" dirty="0">
                <a:solidFill>
                  <a:schemeClr val="tx1"/>
                </a:solidFill>
              </a:rPr>
              <a:t>to ensure repeatability of the experiments and therefore to </a:t>
            </a:r>
            <a:r>
              <a:rPr lang="en-US" sz="2800" dirty="0" smtClean="0">
                <a:solidFill>
                  <a:schemeClr val="tx1"/>
                </a:solidFill>
              </a:rPr>
              <a:t>facilitate the </a:t>
            </a:r>
            <a:r>
              <a:rPr lang="en-US" sz="2800" dirty="0">
                <a:solidFill>
                  <a:schemeClr val="tx1"/>
                </a:solidFill>
              </a:rPr>
              <a:t>comparison between </a:t>
            </a:r>
            <a:r>
              <a:rPr lang="en-US" sz="2800" dirty="0" smtClean="0">
                <a:solidFill>
                  <a:schemeClr val="tx1"/>
                </a:solidFill>
              </a:rPr>
              <a:t>techniques.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O</a:t>
            </a:r>
            <a:r>
              <a:rPr lang="en-US" sz="2800" dirty="0" smtClean="0">
                <a:solidFill>
                  <a:schemeClr val="tx1"/>
                </a:solidFill>
              </a:rPr>
              <a:t>ur </a:t>
            </a:r>
            <a:r>
              <a:rPr lang="en-US" sz="2800" dirty="0">
                <a:solidFill>
                  <a:schemeClr val="tx1"/>
                </a:solidFill>
              </a:rPr>
              <a:t>survey shows </a:t>
            </a:r>
            <a:r>
              <a:rPr lang="en-US" sz="3200" i="1" u="sng" dirty="0">
                <a:solidFill>
                  <a:schemeClr val="tx1"/>
                </a:solidFill>
              </a:rPr>
              <a:t>most </a:t>
            </a:r>
            <a:r>
              <a:rPr lang="en-US" sz="3200" i="1" u="sng" dirty="0" smtClean="0">
                <a:solidFill>
                  <a:schemeClr val="tx1"/>
                </a:solidFill>
              </a:rPr>
              <a:t>of the </a:t>
            </a:r>
            <a:r>
              <a:rPr lang="en-US" sz="3200" i="1" u="sng" dirty="0">
                <a:solidFill>
                  <a:schemeClr val="tx1"/>
                </a:solidFill>
              </a:rPr>
              <a:t>researchers neglect to include these details </a:t>
            </a:r>
            <a:r>
              <a:rPr lang="en-US" sz="2800" dirty="0">
                <a:solidFill>
                  <a:schemeClr val="tx1"/>
                </a:solidFill>
              </a:rPr>
              <a:t>in the study description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1169939" y="16611542"/>
            <a:ext cx="6285702" cy="1784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182" tIns="30091" rIns="60182" bIns="30091">
            <a:spAutoFit/>
          </a:bodyPr>
          <a:lstStyle>
            <a:lvl1pPr marL="411163" indent="-411163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>
              <a:spcAft>
                <a:spcPts val="538"/>
              </a:spcAft>
            </a:pPr>
            <a:r>
              <a:rPr lang="en-US" sz="2800" i="1" dirty="0" smtClean="0">
                <a:solidFill>
                  <a:schemeClr val="tx1"/>
                </a:solidFill>
              </a:rPr>
              <a:t>The </a:t>
            </a:r>
            <a:r>
              <a:rPr lang="en-US" sz="2800" i="1" dirty="0">
                <a:solidFill>
                  <a:schemeClr val="tx1"/>
                </a:solidFill>
              </a:rPr>
              <a:t>interest in </a:t>
            </a:r>
            <a:r>
              <a:rPr lang="en-US" sz="2800" i="1" dirty="0" smtClean="0">
                <a:solidFill>
                  <a:schemeClr val="tx1"/>
                </a:solidFill>
              </a:rPr>
              <a:t>application-level</a:t>
            </a:r>
            <a:r>
              <a:rPr lang="en-US" sz="2800" i="1" dirty="0">
                <a:solidFill>
                  <a:schemeClr val="tx1"/>
                </a:solidFill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</a:rPr>
              <a:t>detection </a:t>
            </a:r>
            <a:r>
              <a:rPr lang="en-US" sz="2800" i="1" dirty="0">
                <a:solidFill>
                  <a:schemeClr val="tx1"/>
                </a:solidFill>
              </a:rPr>
              <a:t>has been steadily increasing and in 2013 the proportion </a:t>
            </a:r>
            <a:r>
              <a:rPr lang="en-US" sz="2800" i="1" dirty="0" smtClean="0">
                <a:solidFill>
                  <a:schemeClr val="tx1"/>
                </a:solidFill>
              </a:rPr>
              <a:t>of studies </a:t>
            </a:r>
            <a:r>
              <a:rPr lang="en-US" sz="2800" i="1" dirty="0">
                <a:solidFill>
                  <a:schemeClr val="tx1"/>
                </a:solidFill>
              </a:rPr>
              <a:t>with this scope reached 64</a:t>
            </a:r>
            <a:r>
              <a:rPr lang="en-US" sz="2800" i="1" dirty="0" smtClean="0">
                <a:solidFill>
                  <a:schemeClr val="tx1"/>
                </a:solidFill>
              </a:rPr>
              <a:t>%.</a:t>
            </a:r>
          </a:p>
        </p:txBody>
      </p:sp>
      <p:sp>
        <p:nvSpPr>
          <p:cNvPr id="32" name="Text Box 42"/>
          <p:cNvSpPr txBox="1">
            <a:spLocks noChangeArrowheads="1"/>
          </p:cNvSpPr>
          <p:nvPr/>
        </p:nvSpPr>
        <p:spPr bwMode="auto">
          <a:xfrm>
            <a:off x="8398509" y="23765099"/>
            <a:ext cx="7976627" cy="437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182" tIns="30091" rIns="60182" bIns="30091">
            <a:spAutoFit/>
          </a:bodyPr>
          <a:lstStyle>
            <a:lvl1pPr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ts val="2713"/>
              </a:lnSpc>
              <a:spcBef>
                <a:spcPct val="50000"/>
              </a:spcBef>
            </a:pPr>
            <a:r>
              <a:rPr lang="en-US" sz="4000" b="1" dirty="0">
                <a:solidFill>
                  <a:schemeClr val="tx1"/>
                </a:solidFill>
              </a:rPr>
              <a:t>Employed Features</a:t>
            </a:r>
          </a:p>
        </p:txBody>
      </p:sp>
      <p:sp>
        <p:nvSpPr>
          <p:cNvPr id="33" name="Text Box 42"/>
          <p:cNvSpPr txBox="1">
            <a:spLocks noChangeArrowheads="1"/>
          </p:cNvSpPr>
          <p:nvPr/>
        </p:nvSpPr>
        <p:spPr bwMode="auto">
          <a:xfrm>
            <a:off x="16023481" y="15865705"/>
            <a:ext cx="15481720" cy="437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182" tIns="30091" rIns="60182" bIns="30091">
            <a:spAutoFit/>
          </a:bodyPr>
          <a:lstStyle>
            <a:lvl1pPr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ts val="2713"/>
              </a:lnSpc>
              <a:spcBef>
                <a:spcPct val="50000"/>
              </a:spcBef>
            </a:pPr>
            <a:r>
              <a:rPr lang="en-US" sz="4000" b="1" dirty="0">
                <a:solidFill>
                  <a:schemeClr val="tx1"/>
                </a:solidFill>
              </a:rPr>
              <a:t>Detailed Survey Observations</a:t>
            </a:r>
          </a:p>
        </p:txBody>
      </p:sp>
      <p:sp>
        <p:nvSpPr>
          <p:cNvPr id="36" name="Text Box 42"/>
          <p:cNvSpPr txBox="1">
            <a:spLocks noChangeArrowheads="1"/>
          </p:cNvSpPr>
          <p:nvPr/>
        </p:nvSpPr>
        <p:spPr bwMode="auto">
          <a:xfrm>
            <a:off x="290859" y="15825268"/>
            <a:ext cx="15136664" cy="437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182" tIns="30091" rIns="60182" bIns="30091">
            <a:spAutoFit/>
          </a:bodyPr>
          <a:lstStyle>
            <a:lvl1pPr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ts val="2713"/>
              </a:lnSpc>
              <a:spcBef>
                <a:spcPct val="50000"/>
              </a:spcBef>
            </a:pPr>
            <a:r>
              <a:rPr lang="en-US" sz="4000" b="1" dirty="0">
                <a:solidFill>
                  <a:schemeClr val="tx1"/>
                </a:solidFill>
              </a:rPr>
              <a:t>Trends</a:t>
            </a:r>
          </a:p>
        </p:txBody>
      </p:sp>
      <p:graphicFrame>
        <p:nvGraphicFramePr>
          <p:cNvPr id="37" name="Chart 3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0596542"/>
              </p:ext>
            </p:extLst>
          </p:nvPr>
        </p:nvGraphicFramePr>
        <p:xfrm>
          <a:off x="10024363" y="5729559"/>
          <a:ext cx="6607402" cy="4106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43" name="Chart 42"/>
          <p:cNvGraphicFramePr/>
          <p:nvPr>
            <p:extLst>
              <p:ext uri="{D42A27DB-BD31-4B8C-83A1-F6EECF244321}">
                <p14:modId xmlns:p14="http://schemas.microsoft.com/office/powerpoint/2010/main" val="1570798561"/>
              </p:ext>
            </p:extLst>
          </p:nvPr>
        </p:nvGraphicFramePr>
        <p:xfrm>
          <a:off x="9882907" y="10134935"/>
          <a:ext cx="6748858" cy="4356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17002786" y="6138491"/>
            <a:ext cx="6958719" cy="1417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182" tIns="30091" rIns="60182" bIns="30091">
            <a:spAutoFit/>
          </a:bodyPr>
          <a:lstStyle>
            <a:lvl1pPr marL="411163" indent="-411163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Aft>
                <a:spcPts val="538"/>
              </a:spcAft>
              <a:buFont typeface="Wingdings" pitchFamily="2" charset="2"/>
              <a:buChar char="Ø"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 algn="ctr">
              <a:spcAft>
                <a:spcPts val="538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We classify the intrusion detection research following these categories: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7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1425</TotalTime>
  <Words>325</Words>
  <Application>Microsoft Office PowerPoint</Application>
  <PresentationFormat>Custom</PresentationFormat>
  <Paragraphs>44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Alzahrani</dc:creator>
  <cp:lastModifiedBy>Faculty of Computer Science</cp:lastModifiedBy>
  <cp:revision>173</cp:revision>
  <dcterms:created xsi:type="dcterms:W3CDTF">2013-03-18T19:23:31Z</dcterms:created>
  <dcterms:modified xsi:type="dcterms:W3CDTF">2014-04-16T13:50:26Z</dcterms:modified>
</cp:coreProperties>
</file>