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9144000" cy="6858000"/>
  <p:defaultTextStyle>
    <a:defPPr>
      <a:defRPr lang="en-US"/>
    </a:defPPr>
    <a:lvl1pPr marL="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DBA1655-18E0-42B2-B68C-69B6919009E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0081">
          <p15:clr>
            <a:srgbClr val="A4A3A4"/>
          </p15:clr>
        </p15:guide>
        <p15:guide id="2" pos="100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3" autoAdjust="0"/>
  </p:normalViewPr>
  <p:slideViewPr>
    <p:cSldViewPr>
      <p:cViewPr>
        <p:scale>
          <a:sx n="10" d="100"/>
          <a:sy n="10" d="100"/>
        </p:scale>
        <p:origin x="-2580" y="-918"/>
      </p:cViewPr>
      <p:guideLst>
        <p:guide orient="horz" pos="10081"/>
        <p:guide pos="10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Dropbox\SVN\Mobile%20Malware\Survey%20of%20Mobile%20Malwar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Dropbox\SVN\Mobile%20Malware\Survey%20of%20Mobile%20Malwar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SVN\Mobile%20Malware\Survey%20of%20Mobile%20Malwa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SVN\Mobile%20Malware\Survey%20of%20Mobile%20Malwa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Chart!$F$22</c:f>
              <c:strCache>
                <c:ptCount val="1"/>
                <c:pt idx="0">
                  <c:v>Application</c:v>
                </c:pt>
              </c:strCache>
            </c:strRef>
          </c:tx>
          <c:spPr>
            <a:ln w="412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cat>
            <c:numRef>
              <c:f>(Chart!$Q$21,Chart!$O$21,Chart!$M$21,Chart!$K$21,Chart!$I$21,Chart!$G$21)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(Chart!$Q$22,Chart!$O$22,Chart!$M$22,Chart!$K$22,Chart!$I$22,Chart!$G$22)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15</c:v>
                </c:pt>
                <c:pt idx="5">
                  <c:v>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Chart!$F$24</c:f>
              <c:strCache>
                <c:ptCount val="1"/>
                <c:pt idx="0">
                  <c:v>OS</c:v>
                </c:pt>
              </c:strCache>
            </c:strRef>
          </c:tx>
          <c:spPr>
            <a:ln w="412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(Chart!$Q$21,Chart!$O$21,Chart!$M$21,Chart!$K$21,Chart!$I$21,Chart!$G$21)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(Chart!$Q$24,Chart!$O$24,Chart!$M$24,Chart!$K$24,Chart!$I$24,Chart!$G$24)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Chart!$F$26</c:f>
              <c:strCache>
                <c:ptCount val="1"/>
                <c:pt idx="0">
                  <c:v>Hybrid</c:v>
                </c:pt>
              </c:strCache>
            </c:strRef>
          </c:tx>
          <c:spPr>
            <a:ln w="44450" cap="rnd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6"/>
              </a:soli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cat>
            <c:numRef>
              <c:f>(Chart!$Q$21,Chart!$O$21,Chart!$M$21,Chart!$K$21,Chart!$I$21,Chart!$G$21)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(Chart!$Q$26,Chart!$O$26,Chart!$M$26,Chart!$K$26,Chart!$I$26,Chart!$G$26)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11</c:v>
                </c:pt>
                <c:pt idx="5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050432"/>
        <c:axId val="34052352"/>
      </c:lineChart>
      <c:catAx>
        <c:axId val="3405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52352"/>
        <c:crosses val="autoZero"/>
        <c:auto val="1"/>
        <c:lblAlgn val="ctr"/>
        <c:lblOffset val="100"/>
        <c:noMultiLvlLbl val="0"/>
      </c:catAx>
      <c:valAx>
        <c:axId val="3405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50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582782319288301"/>
          <c:h val="0.84403101452779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Chart!$E$260</c:f>
              <c:strCache>
                <c:ptCount val="1"/>
                <c:pt idx="0">
                  <c:v>Google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/>
                      <a:t>3</a:t>
                    </a:r>
                    <a:r>
                      <a:rPr lang="en-US" sz="1600"/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(Chart!$L$260,Chart!$J$260,Chart!$H$260)</c:f>
              <c:numCache>
                <c:formatCode>0%</c:formatCode>
                <c:ptCount val="3"/>
                <c:pt idx="0">
                  <c:v>1</c:v>
                </c:pt>
                <c:pt idx="1">
                  <c:v>0.31428571428571439</c:v>
                </c:pt>
                <c:pt idx="2">
                  <c:v>0.50793650793650769</c:v>
                </c:pt>
              </c:numCache>
            </c:numRef>
          </c:val>
        </c:ser>
        <c:ser>
          <c:idx val="1"/>
          <c:order val="1"/>
          <c:tx>
            <c:strRef>
              <c:f>Chart!$E$261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sz="11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(Chart!$L$261,Chart!$J$261,Chart!$H$261)</c:f>
              <c:numCache>
                <c:formatCode>0%</c:formatCode>
                <c:ptCount val="3"/>
                <c:pt idx="0">
                  <c:v>0</c:v>
                </c:pt>
                <c:pt idx="1">
                  <c:v>0.11428571428571432</c:v>
                </c:pt>
                <c:pt idx="2">
                  <c:v>4.7619047619047623E-2</c:v>
                </c:pt>
              </c:numCache>
            </c:numRef>
          </c:val>
        </c:ser>
        <c:ser>
          <c:idx val="2"/>
          <c:order val="2"/>
          <c:tx>
            <c:strRef>
              <c:f>Chart!$E$262</c:f>
              <c:strCache>
                <c:ptCount val="1"/>
                <c:pt idx="0">
                  <c:v>Chinese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(Chart!$L$262,Chart!$J$262,Chart!$H$262)</c:f>
              <c:numCache>
                <c:formatCode>0%</c:formatCode>
                <c:ptCount val="3"/>
                <c:pt idx="0">
                  <c:v>0</c:v>
                </c:pt>
                <c:pt idx="1">
                  <c:v>0.25714285714285723</c:v>
                </c:pt>
                <c:pt idx="2">
                  <c:v>0.25396825396825407</c:v>
                </c:pt>
              </c:numCache>
            </c:numRef>
          </c:val>
        </c:ser>
        <c:ser>
          <c:idx val="3"/>
          <c:order val="3"/>
          <c:tx>
            <c:strRef>
              <c:f>Chart!$E$263</c:f>
              <c:strCache>
                <c:ptCount val="1"/>
                <c:pt idx="0">
                  <c:v>Russian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(Chart!$L$263,Chart!$J$263,Chart!$H$263)</c:f>
              <c:numCache>
                <c:formatCode>0%</c:formatCode>
                <c:ptCount val="3"/>
                <c:pt idx="0">
                  <c:v>0</c:v>
                </c:pt>
                <c:pt idx="1">
                  <c:v>2.8571428571428581E-2</c:v>
                </c:pt>
                <c:pt idx="2">
                  <c:v>7.9365079365079361E-2</c:v>
                </c:pt>
              </c:numCache>
            </c:numRef>
          </c:val>
        </c:ser>
        <c:ser>
          <c:idx val="4"/>
          <c:order val="4"/>
          <c:tx>
            <c:strRef>
              <c:f>Chart!$E$264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(Chart!$L$264,Chart!$J$264,Chart!$H$264)</c:f>
              <c:numCache>
                <c:formatCode>0%</c:formatCode>
                <c:ptCount val="3"/>
                <c:pt idx="0">
                  <c:v>0</c:v>
                </c:pt>
                <c:pt idx="1">
                  <c:v>5.7142857142857141E-2</c:v>
                </c:pt>
                <c:pt idx="2">
                  <c:v>6.3492063492063502E-2</c:v>
                </c:pt>
              </c:numCache>
            </c:numRef>
          </c:val>
        </c:ser>
        <c:ser>
          <c:idx val="5"/>
          <c:order val="5"/>
          <c:tx>
            <c:strRef>
              <c:f>Chart!$E$265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(Chart!$K$259,Chart!$I$259,Chart!$G$259)</c:f>
              <c:strCache>
                <c:ptCount val="3"/>
                <c:pt idx="0">
                  <c:v>2009-2011</c:v>
                </c:pt>
                <c:pt idx="1">
                  <c:v>2012</c:v>
                </c:pt>
                <c:pt idx="2">
                  <c:v>2013</c:v>
                </c:pt>
              </c:strCache>
            </c:strRef>
          </c:cat>
          <c:val>
            <c:numRef>
              <c:f>(Chart!$L$265,Chart!$J$265,Chart!$H$265)</c:f>
              <c:numCache>
                <c:formatCode>0%</c:formatCode>
                <c:ptCount val="3"/>
                <c:pt idx="0">
                  <c:v>0</c:v>
                </c:pt>
                <c:pt idx="1">
                  <c:v>0.22857142857142868</c:v>
                </c:pt>
                <c:pt idx="2">
                  <c:v>4.7619047619047623E-2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184640"/>
        <c:axId val="35186176"/>
      </c:barChart>
      <c:catAx>
        <c:axId val="351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86176"/>
        <c:crosses val="autoZero"/>
        <c:auto val="1"/>
        <c:lblAlgn val="ctr"/>
        <c:lblOffset val="100"/>
        <c:noMultiLvlLbl val="0"/>
      </c:catAx>
      <c:valAx>
        <c:axId val="3518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8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79226051767517"/>
          <c:y val="5.1366186041742048E-2"/>
          <c:w val="0.69945139878921037"/>
          <c:h val="0.22623008705335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Chart!$C$4</c:f>
              <c:strCache>
                <c:ptCount val="1"/>
                <c:pt idx="0">
                  <c:v>Papers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(Chart!$B$10,Chart!$B$9,Chart!$B$8,Chart!$B$7,Chart!$B$6,Chart!$B$5)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(Chart!$C$10,Chart!$C$9,Chart!$C$8,Chart!$C$7,Chart!$C$6,Chart!$C$5)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11</c:v>
                </c:pt>
                <c:pt idx="3">
                  <c:v>12</c:v>
                </c:pt>
                <c:pt idx="4">
                  <c:v>28</c:v>
                </c:pt>
                <c:pt idx="5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89024"/>
        <c:axId val="45890560"/>
      </c:barChart>
      <c:catAx>
        <c:axId val="4588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890560"/>
        <c:crosses val="autoZero"/>
        <c:auto val="1"/>
        <c:lblAlgn val="ctr"/>
        <c:lblOffset val="100"/>
        <c:noMultiLvlLbl val="0"/>
      </c:catAx>
      <c:valAx>
        <c:axId val="458905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published papers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588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1"/>
          <c:order val="0"/>
          <c:tx>
            <c:strRef>
              <c:f>Chart!$F$5</c:f>
              <c:strCache>
                <c:ptCount val="1"/>
                <c:pt idx="0">
                  <c:v>Android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(Chart!$Q$4,Chart!$O$4,Chart!$M$4,Chart!$K$4,Chart!$I$4,Chart!$G$4)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(Chart!$Q$5,Chart!$O$5,Chart!$M$5,Chart!$K$5,Chart!$I$5,Chart!$G$5)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8</c:v>
                </c:pt>
                <c:pt idx="3">
                  <c:v>8</c:v>
                </c:pt>
                <c:pt idx="4">
                  <c:v>25</c:v>
                </c:pt>
                <c:pt idx="5">
                  <c:v>53</c:v>
                </c:pt>
              </c:numCache>
            </c:numRef>
          </c:val>
        </c:ser>
        <c:ser>
          <c:idx val="0"/>
          <c:order val="1"/>
          <c:tx>
            <c:strRef>
              <c:f>Chart!$F$6</c:f>
              <c:strCache>
                <c:ptCount val="1"/>
                <c:pt idx="0">
                  <c:v>Generic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(Chart!$Q$4,Chart!$O$4,Chart!$M$4,Chart!$K$4,Chart!$I$4,Chart!$G$4)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(Chart!$Q$6,Chart!$O$6,Chart!$M$6,Chart!$K$6,Chart!$I$6,Chart!$G$6)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5920640"/>
        <c:axId val="45922176"/>
      </c:barChart>
      <c:catAx>
        <c:axId val="4592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922176"/>
        <c:crosses val="autoZero"/>
        <c:auto val="1"/>
        <c:lblAlgn val="ctr"/>
        <c:lblOffset val="100"/>
        <c:noMultiLvlLbl val="0"/>
      </c:catAx>
      <c:valAx>
        <c:axId val="4592217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59206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6795-0429-425F-84E7-B92A8A1E1A9D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19A-9C13-4374-885A-ABFD88A6C21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52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19A-9C13-4374-885A-ABFD88A6C21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5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539" y="9942974"/>
            <a:ext cx="27206099" cy="6860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1077" y="18137399"/>
            <a:ext cx="22405024" cy="81796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7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3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5202" y="1281774"/>
            <a:ext cx="7201613" cy="2730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360" y="1281774"/>
            <a:ext cx="21071391" cy="2730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8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6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346" y="20567578"/>
            <a:ext cx="27206099" cy="635698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346" y="13566009"/>
            <a:ext cx="27206099" cy="700156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2895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5791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868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82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78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75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360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0312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86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359" y="10150424"/>
            <a:ext cx="14142061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9204" y="7164572"/>
            <a:ext cx="14147615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9204" y="10150424"/>
            <a:ext cx="14147615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6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52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64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917" y="1274362"/>
            <a:ext cx="17892899" cy="27317237"/>
          </a:xfrm>
        </p:spPr>
        <p:txBody>
          <a:bodyPr/>
          <a:lstStyle>
            <a:lvl1pPr>
              <a:defRPr sz="12700"/>
            </a:lvl1pPr>
            <a:lvl2pPr>
              <a:defRPr sz="112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363" y="6697800"/>
            <a:ext cx="10530139" cy="21893798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632" y="2859901"/>
            <a:ext cx="19204305" cy="19204305"/>
          </a:xfrm>
        </p:spPr>
        <p:txBody>
          <a:bodyPr/>
          <a:lstStyle>
            <a:lvl1pPr marL="0" indent="0">
              <a:buNone/>
              <a:defRPr sz="12700"/>
            </a:lvl1pPr>
            <a:lvl2pPr marL="1828957" indent="0">
              <a:buNone/>
              <a:defRPr sz="11200"/>
            </a:lvl2pPr>
            <a:lvl3pPr marL="3657913" indent="0">
              <a:buNone/>
              <a:defRPr sz="9700"/>
            </a:lvl3pPr>
            <a:lvl4pPr marL="5486870" indent="0">
              <a:buNone/>
              <a:defRPr sz="8100"/>
            </a:lvl4pPr>
            <a:lvl5pPr marL="7315826" indent="0">
              <a:buNone/>
              <a:defRPr sz="8100"/>
            </a:lvl5pPr>
            <a:lvl6pPr marL="9144783" indent="0">
              <a:buNone/>
              <a:defRPr sz="8100"/>
            </a:lvl6pPr>
            <a:lvl7pPr marL="10973740" indent="0">
              <a:buNone/>
              <a:defRPr sz="8100"/>
            </a:lvl7pPr>
            <a:lvl8pPr marL="12802696" indent="0">
              <a:buNone/>
              <a:defRPr sz="8100"/>
            </a:lvl8pPr>
            <a:lvl9pPr marL="14631653" indent="0">
              <a:buNone/>
              <a:defRPr sz="8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632" y="25050064"/>
            <a:ext cx="19204305" cy="3756395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3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359" y="1281772"/>
            <a:ext cx="28806459" cy="5334530"/>
          </a:xfrm>
          <a:prstGeom prst="rect">
            <a:avLst/>
          </a:prstGeom>
        </p:spPr>
        <p:txBody>
          <a:bodyPr vert="horz" lIns="365791" tIns="182896" rIns="365791" bIns="182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468343"/>
            <a:ext cx="28806459" cy="21123256"/>
          </a:xfrm>
          <a:prstGeom prst="rect">
            <a:avLst/>
          </a:prstGeom>
        </p:spPr>
        <p:txBody>
          <a:bodyPr vert="horz" lIns="365791" tIns="182896" rIns="365791" bIns="182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AC0D-4C8E-451B-859B-72BE86DA9EB6}" type="datetimeFigureOut">
              <a:rPr lang="en-CA" smtClean="0"/>
              <a:pPr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8476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20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913" rtl="0" eaLnBrk="1" latinLnBrk="0" hangingPunct="1"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719" indent="-1371719" algn="l" defTabSz="3657913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54" indent="-1143097" algn="l" defTabSz="3657913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39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348" indent="-914478" algn="l" defTabSz="3657913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305" indent="-914478" algn="l" defTabSz="3657913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26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218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174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13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57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1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87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82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78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74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69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65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12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hart" Target="../charts/chart2.xml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utoShape 4"/>
          <p:cNvSpPr>
            <a:spLocks noChangeArrowheads="1"/>
          </p:cNvSpPr>
          <p:nvPr/>
        </p:nvSpPr>
        <p:spPr bwMode="auto">
          <a:xfrm>
            <a:off x="290859" y="23564427"/>
            <a:ext cx="15352688" cy="8172873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9666883" y="4482307"/>
            <a:ext cx="21910326" cy="10706530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6023481" y="15557087"/>
            <a:ext cx="15481720" cy="16180905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46844" y="394480"/>
            <a:ext cx="31626495" cy="379979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 w="9525" cap="sq">
            <a:solidFill>
              <a:schemeClr val="tx1"/>
            </a:solidFill>
            <a:bevel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 defTabSz="3200339">
              <a:lnSpc>
                <a:spcPts val="3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978251" y="963084"/>
            <a:ext cx="24338704" cy="302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6669" tIns="33334" rIns="66669" bIns="33334">
            <a:spAutoFit/>
          </a:bodyPr>
          <a:lstStyle/>
          <a:p>
            <a:pPr algn="ctr"/>
            <a:r>
              <a:rPr lang="en-US" sz="6000" b="1" dirty="0" smtClean="0"/>
              <a:t>Characterizing Evaluation Practices of Intrusion Detection Methods for </a:t>
            </a:r>
            <a:r>
              <a:rPr lang="en-US" sz="6000" b="1" dirty="0" err="1" smtClean="0"/>
              <a:t>Smartphones</a:t>
            </a:r>
            <a:endParaRPr lang="en-US" sz="6000" b="1" dirty="0" smtClean="0"/>
          </a:p>
          <a:p>
            <a:pPr algn="ctr" defTabSz="3200339"/>
            <a:r>
              <a:rPr lang="en-US" sz="3600" b="1" dirty="0" smtClean="0"/>
              <a:t>Abdullah </a:t>
            </a:r>
            <a:r>
              <a:rPr lang="en-US" sz="3600" b="1" dirty="0"/>
              <a:t>Alzahrani, Natalia Stakhanova, Hugo Gonzalez, and Ali A. </a:t>
            </a:r>
            <a:r>
              <a:rPr lang="en-US" sz="3600" b="1" dirty="0" err="1"/>
              <a:t>Ghorbani</a:t>
            </a:r>
            <a:endParaRPr lang="en-US" sz="3600" b="1" dirty="0"/>
          </a:p>
          <a:p>
            <a:pPr algn="ctr" defTabSz="3200339"/>
            <a:r>
              <a:rPr lang="en-US" sz="3600" b="1" i="1" dirty="0"/>
              <a:t>Faculty of </a:t>
            </a:r>
            <a:r>
              <a:rPr lang="en-US" sz="3600" b="1" i="1" dirty="0" smtClean="0"/>
              <a:t>Computer Science, University of new Brunswick</a:t>
            </a:r>
            <a:endParaRPr lang="en-US" sz="6600" dirty="0"/>
          </a:p>
        </p:txBody>
      </p:sp>
      <p:pic>
        <p:nvPicPr>
          <p:cNvPr id="34" name="Picture 33" descr="ISCXLogo-fix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7891" y="593875"/>
            <a:ext cx="3600400" cy="3329628"/>
          </a:xfrm>
          <a:prstGeom prst="rect">
            <a:avLst/>
          </a:prstGeom>
        </p:spPr>
      </p:pic>
      <p:sp>
        <p:nvSpPr>
          <p:cNvPr id="50" name="AutoShape 4"/>
          <p:cNvSpPr>
            <a:spLocks noChangeArrowheads="1"/>
          </p:cNvSpPr>
          <p:nvPr/>
        </p:nvSpPr>
        <p:spPr bwMode="auto">
          <a:xfrm>
            <a:off x="290859" y="4481325"/>
            <a:ext cx="9087992" cy="10730174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4309" y="5570237"/>
            <a:ext cx="8710525" cy="783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</a:rPr>
              <a:t> We investigated the employed experimentation practices adopted by the smartphone security community through a review of </a:t>
            </a:r>
            <a:r>
              <a:rPr lang="en-US" sz="3200" b="1" dirty="0" smtClean="0">
                <a:solidFill>
                  <a:schemeClr val="tx1"/>
                </a:solidFill>
              </a:rPr>
              <a:t>120</a:t>
            </a:r>
            <a:r>
              <a:rPr lang="en-US" sz="3200" dirty="0" smtClean="0">
                <a:solidFill>
                  <a:schemeClr val="tx1"/>
                </a:solidFill>
              </a:rPr>
              <a:t> studies published during the period between </a:t>
            </a:r>
            <a:r>
              <a:rPr lang="en-US" sz="3200" b="1" dirty="0" smtClean="0">
                <a:solidFill>
                  <a:schemeClr val="tx1"/>
                </a:solidFill>
              </a:rPr>
              <a:t>2008 - 2013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CA" sz="32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538"/>
              </a:spcAft>
              <a:buFont typeface="Wingdings" pitchFamily="2" charset="2"/>
              <a:buChar char="Ø"/>
            </a:pPr>
            <a:endParaRPr lang="en-CA" sz="3200" dirty="0" smtClean="0">
              <a:solidFill>
                <a:schemeClr val="tx1"/>
              </a:solidFill>
            </a:endParaRPr>
          </a:p>
          <a:p>
            <a:pPr>
              <a:spcAft>
                <a:spcPts val="538"/>
              </a:spcAft>
              <a:buFont typeface="Wingdings" pitchFamily="2" charset="2"/>
              <a:buChar char="Ø"/>
            </a:pPr>
            <a:endParaRPr lang="en-CA" sz="3200" dirty="0" smtClean="0">
              <a:solidFill>
                <a:schemeClr val="tx1"/>
              </a:solidFill>
            </a:endParaRPr>
          </a:p>
          <a:p>
            <a:pPr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Our contributions: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538"/>
              </a:spcAft>
              <a:buFont typeface="Wingdings" pitchFamily="2" charset="2"/>
              <a:buChar char="ü"/>
            </a:pPr>
            <a:r>
              <a:rPr lang="en-US" sz="3200" i="1" dirty="0" smtClean="0">
                <a:solidFill>
                  <a:schemeClr val="tx1"/>
                </a:solidFill>
              </a:rPr>
              <a:t>A</a:t>
            </a:r>
            <a:r>
              <a:rPr lang="en-US" sz="3200" i="1" dirty="0" smtClean="0">
                <a:solidFill>
                  <a:schemeClr val="tx1"/>
                </a:solidFill>
              </a:rPr>
              <a:t>n </a:t>
            </a:r>
            <a:r>
              <a:rPr lang="en-US" sz="3200" i="1" dirty="0" smtClean="0">
                <a:solidFill>
                  <a:schemeClr val="tx1"/>
                </a:solidFill>
              </a:rPr>
              <a:t>overview of the research in the ﬁeld of </a:t>
            </a:r>
            <a:r>
              <a:rPr lang="en-US" sz="3200" i="1" dirty="0" smtClean="0">
                <a:solidFill>
                  <a:schemeClr val="tx1"/>
                </a:solidFill>
              </a:rPr>
              <a:t>smartphone’ intrusion </a:t>
            </a:r>
            <a:r>
              <a:rPr lang="en-US" sz="3200" i="1" dirty="0" smtClean="0">
                <a:solidFill>
                  <a:schemeClr val="tx1"/>
                </a:solidFill>
              </a:rPr>
              <a:t>detection </a:t>
            </a:r>
            <a:r>
              <a:rPr lang="en-US" sz="3200" i="1" dirty="0" smtClean="0">
                <a:solidFill>
                  <a:schemeClr val="tx1"/>
                </a:solidFill>
              </a:rPr>
              <a:t>techniques. </a:t>
            </a:r>
            <a:endParaRPr lang="en-US" sz="3200" i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538"/>
              </a:spcAft>
              <a:buFont typeface="Wingdings" pitchFamily="2" charset="2"/>
              <a:buChar char="ü"/>
            </a:pPr>
            <a:r>
              <a:rPr lang="en-US" sz="3200" i="1" dirty="0" smtClean="0">
                <a:solidFill>
                  <a:schemeClr val="tx1"/>
                </a:solidFill>
              </a:rPr>
              <a:t>Analysis of the </a:t>
            </a:r>
            <a:r>
              <a:rPr lang="en-US" sz="3200" i="1" dirty="0" smtClean="0">
                <a:solidFill>
                  <a:schemeClr val="tx1"/>
                </a:solidFill>
              </a:rPr>
              <a:t>deﬁciencies of the existing experimentation practices. </a:t>
            </a:r>
          </a:p>
          <a:p>
            <a:pPr lvl="1" algn="just">
              <a:spcAft>
                <a:spcPts val="538"/>
              </a:spcAft>
              <a:buFont typeface="Wingdings" pitchFamily="2" charset="2"/>
              <a:buChar char="ü"/>
            </a:pPr>
            <a:r>
              <a:rPr lang="en-US" sz="3200" i="1" dirty="0" smtClean="0">
                <a:solidFill>
                  <a:schemeClr val="tx1"/>
                </a:solidFill>
              </a:rPr>
              <a:t>A </a:t>
            </a:r>
            <a:r>
              <a:rPr lang="en-US" sz="3200" i="1" dirty="0" smtClean="0">
                <a:solidFill>
                  <a:schemeClr val="tx1"/>
                </a:solidFill>
              </a:rPr>
              <a:t>set of guidelines that could help researchers to avoid common pitfalls and improve the quality of their work.</a:t>
            </a:r>
            <a:endParaRPr lang="en-US" sz="3200" i="1" dirty="0">
              <a:solidFill>
                <a:schemeClr val="tx1"/>
              </a:solidFill>
            </a:endParaRPr>
          </a:p>
        </p:txBody>
      </p:sp>
      <p:sp>
        <p:nvSpPr>
          <p:cNvPr id="52" name="Text Box 42"/>
          <p:cNvSpPr txBox="1">
            <a:spLocks noChangeArrowheads="1"/>
          </p:cNvSpPr>
          <p:nvPr/>
        </p:nvSpPr>
        <p:spPr bwMode="auto">
          <a:xfrm>
            <a:off x="714374" y="4986038"/>
            <a:ext cx="8520459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Our Work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69" name="AutoShape 4"/>
          <p:cNvSpPr>
            <a:spLocks noChangeArrowheads="1"/>
          </p:cNvSpPr>
          <p:nvPr/>
        </p:nvSpPr>
        <p:spPr bwMode="auto">
          <a:xfrm>
            <a:off x="290859" y="15557086"/>
            <a:ext cx="15352688" cy="7797951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2939" y="526052"/>
            <a:ext cx="3593651" cy="3593651"/>
          </a:xfrm>
          <a:prstGeom prst="rect">
            <a:avLst/>
          </a:prstGeom>
        </p:spPr>
      </p:pic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10891019" y="4914356"/>
            <a:ext cx="20234248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Overview of the reviewed studies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600" y="7794675"/>
            <a:ext cx="7643190" cy="632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572539" y="5778451"/>
            <a:ext cx="6742755" cy="8712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9" name="Chart 38"/>
          <p:cNvGraphicFramePr/>
          <p:nvPr>
            <p:extLst>
              <p:ext uri="{D42A27DB-BD31-4B8C-83A1-F6EECF244321}">
                <p14:modId xmlns:p14="http://schemas.microsoft.com/office/powerpoint/2010/main" val="751259289"/>
              </p:ext>
            </p:extLst>
          </p:nvPr>
        </p:nvGraphicFramePr>
        <p:xfrm>
          <a:off x="290859" y="18523867"/>
          <a:ext cx="7164782" cy="465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379" y="23772118"/>
            <a:ext cx="8828472" cy="742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042486" y="17430322"/>
            <a:ext cx="7272808" cy="1184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361813" y="24860571"/>
            <a:ext cx="6281734" cy="560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230259326"/>
              </p:ext>
            </p:extLst>
          </p:nvPr>
        </p:nvGraphicFramePr>
        <p:xfrm>
          <a:off x="7651215" y="16611541"/>
          <a:ext cx="7923424" cy="5080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8263027" y="22074984"/>
            <a:ext cx="7054341" cy="92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>
              <a:spcAft>
                <a:spcPts val="538"/>
              </a:spcAft>
            </a:pP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arise of alternative Android app markets, </a:t>
            </a:r>
            <a:r>
              <a:rPr lang="en-US" sz="2800" dirty="0" smtClean="0">
                <a:solidFill>
                  <a:schemeClr val="tx1"/>
                </a:solidFill>
              </a:rPr>
              <a:t>(known </a:t>
            </a:r>
            <a:r>
              <a:rPr lang="en-US" sz="2800" dirty="0" smtClean="0">
                <a:solidFill>
                  <a:schemeClr val="tx1"/>
                </a:solidFill>
              </a:rPr>
              <a:t>for their lack of security </a:t>
            </a:r>
            <a:r>
              <a:rPr lang="en-US" sz="2800" dirty="0" smtClean="0">
                <a:solidFill>
                  <a:schemeClr val="tx1"/>
                </a:solidFill>
              </a:rPr>
              <a:t>checks)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6363627" y="17073493"/>
            <a:ext cx="7488952" cy="13882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spcAft>
                <a:spcPts val="538"/>
              </a:spcAft>
            </a:pPr>
            <a:r>
              <a:rPr lang="en-US" sz="3200" b="1" i="1" dirty="0" smtClean="0">
                <a:solidFill>
                  <a:schemeClr val="tx1"/>
                </a:solidFill>
              </a:rPr>
              <a:t>Datasets</a:t>
            </a:r>
            <a:endParaRPr lang="en-US" sz="3200" b="1" i="1" dirty="0">
              <a:solidFill>
                <a:schemeClr val="tx1"/>
              </a:solidFill>
            </a:endParaRPr>
          </a:p>
          <a:p>
            <a:pPr marL="514350" indent="-514350" algn="just">
              <a:spcAft>
                <a:spcPts val="538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tx2"/>
                </a:solidFill>
              </a:rPr>
              <a:t>The transparency of a </a:t>
            </a:r>
            <a:r>
              <a:rPr lang="en-US" sz="2800" b="1" dirty="0" smtClean="0">
                <a:solidFill>
                  <a:schemeClr val="tx2"/>
                </a:solidFill>
              </a:rPr>
              <a:t>dataset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>
                <a:solidFill>
                  <a:schemeClr val="tx1"/>
                </a:solidFill>
              </a:rPr>
              <a:t>Customized datasets require collecting &amp; </a:t>
            </a:r>
            <a:r>
              <a:rPr lang="en-CA" sz="2400" i="1" dirty="0">
                <a:solidFill>
                  <a:schemeClr val="tx1"/>
                </a:solidFill>
              </a:rPr>
              <a:t>preprocessing </a:t>
            </a:r>
            <a:r>
              <a:rPr lang="en-CA" sz="2400" i="1" dirty="0" smtClean="0">
                <a:solidFill>
                  <a:schemeClr val="tx1"/>
                </a:solidFill>
              </a:rPr>
              <a:t>data.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>
                <a:solidFill>
                  <a:schemeClr val="tx1"/>
                </a:solidFill>
              </a:rPr>
              <a:t>Unless </a:t>
            </a:r>
            <a:r>
              <a:rPr lang="en-CA" sz="2400" i="1" dirty="0">
                <a:solidFill>
                  <a:schemeClr val="tx1"/>
                </a:solidFill>
              </a:rPr>
              <a:t>these activities are fully described and the dataset made </a:t>
            </a:r>
            <a:r>
              <a:rPr lang="en-CA" sz="2400" i="1" dirty="0" smtClean="0">
                <a:solidFill>
                  <a:schemeClr val="tx1"/>
                </a:solidFill>
              </a:rPr>
              <a:t>available, there </a:t>
            </a:r>
            <a:r>
              <a:rPr lang="en-CA" sz="2400" i="1" dirty="0">
                <a:solidFill>
                  <a:schemeClr val="tx1"/>
                </a:solidFill>
              </a:rPr>
              <a:t>is little assurance that a dataset will be representative of a </a:t>
            </a:r>
            <a:r>
              <a:rPr lang="en-CA" sz="2400" i="1" dirty="0" smtClean="0">
                <a:solidFill>
                  <a:schemeClr val="tx1"/>
                </a:solidFill>
              </a:rPr>
              <a:t>deployment environment</a:t>
            </a:r>
            <a:endParaRPr lang="en-US" sz="2400" i="1" dirty="0">
              <a:solidFill>
                <a:schemeClr val="tx1"/>
              </a:solidFill>
            </a:endParaRPr>
          </a:p>
          <a:p>
            <a:pPr marL="514350" indent="-514350" algn="just">
              <a:spcAft>
                <a:spcPts val="538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tx2"/>
                </a:solidFill>
              </a:rPr>
              <a:t>The lack of standardized datasets available to </a:t>
            </a:r>
            <a:r>
              <a:rPr lang="en-US" sz="2800" b="1" dirty="0" smtClean="0">
                <a:solidFill>
                  <a:schemeClr val="tx2"/>
                </a:solidFill>
              </a:rPr>
              <a:t>researchers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>
                <a:solidFill>
                  <a:schemeClr val="tx1"/>
                </a:solidFill>
              </a:rPr>
              <a:t>Among </a:t>
            </a:r>
            <a:r>
              <a:rPr lang="en-CA" sz="2400" i="1" dirty="0">
                <a:solidFill>
                  <a:schemeClr val="tx1"/>
                </a:solidFill>
              </a:rPr>
              <a:t>the reviewed studies only three papers </a:t>
            </a:r>
            <a:r>
              <a:rPr lang="en-CA" sz="2400" i="1" dirty="0" smtClean="0">
                <a:solidFill>
                  <a:schemeClr val="tx1"/>
                </a:solidFill>
              </a:rPr>
              <a:t>made datasets publicly </a:t>
            </a:r>
            <a:r>
              <a:rPr lang="en-CA" sz="2400" i="1" dirty="0">
                <a:solidFill>
                  <a:schemeClr val="tx1"/>
                </a:solidFill>
              </a:rPr>
              <a:t>available</a:t>
            </a:r>
            <a:endParaRPr lang="en-US" sz="5400" i="1" dirty="0">
              <a:solidFill>
                <a:schemeClr val="tx1"/>
              </a:solidFill>
            </a:endParaRPr>
          </a:p>
          <a:p>
            <a:pPr marL="514350" indent="-514350" algn="just">
              <a:spcAft>
                <a:spcPts val="538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tx2"/>
                </a:solidFill>
              </a:rPr>
              <a:t>The feasibility of the comparative </a:t>
            </a:r>
            <a:r>
              <a:rPr lang="en-US" sz="2800" b="1" dirty="0" smtClean="0">
                <a:solidFill>
                  <a:schemeClr val="tx2"/>
                </a:solidFill>
              </a:rPr>
              <a:t>analysis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>
                <a:solidFill>
                  <a:schemeClr val="tx1"/>
                </a:solidFill>
              </a:rPr>
              <a:t>variability </a:t>
            </a:r>
            <a:r>
              <a:rPr lang="en-CA" sz="2400" i="1" dirty="0">
                <a:solidFill>
                  <a:schemeClr val="tx1"/>
                </a:solidFill>
              </a:rPr>
              <a:t>of customized </a:t>
            </a:r>
            <a:r>
              <a:rPr lang="en-CA" sz="2400" i="1" dirty="0" smtClean="0">
                <a:solidFill>
                  <a:schemeClr val="tx1"/>
                </a:solidFill>
              </a:rPr>
              <a:t>data makes </a:t>
            </a:r>
            <a:r>
              <a:rPr lang="en-CA" sz="2400" i="1" dirty="0">
                <a:solidFill>
                  <a:schemeClr val="tx1"/>
                </a:solidFill>
              </a:rPr>
              <a:t>comparative analysis of </a:t>
            </a:r>
            <a:r>
              <a:rPr lang="en-CA" sz="2400" i="1" dirty="0" smtClean="0">
                <a:solidFill>
                  <a:schemeClr val="tx1"/>
                </a:solidFill>
              </a:rPr>
              <a:t>techniques challenging</a:t>
            </a:r>
            <a:endParaRPr lang="en-US" sz="5400" i="1" dirty="0">
              <a:solidFill>
                <a:schemeClr val="tx1"/>
              </a:solidFill>
            </a:endParaRPr>
          </a:p>
          <a:p>
            <a:pPr marL="514350" indent="-514350" algn="just">
              <a:spcAft>
                <a:spcPts val="538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tx2"/>
                </a:solidFill>
              </a:rPr>
              <a:t>The selection of </a:t>
            </a:r>
            <a:r>
              <a:rPr lang="en-US" sz="2800" b="1" dirty="0" smtClean="0">
                <a:solidFill>
                  <a:schemeClr val="tx2"/>
                </a:solidFill>
              </a:rPr>
              <a:t>features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A set of features is a basis for analysis</a:t>
            </a:r>
          </a:p>
          <a:p>
            <a:pPr marL="846137" lvl="1" indent="-514350" algn="just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>
                <a:solidFill>
                  <a:schemeClr val="tx1"/>
                </a:solidFill>
              </a:rPr>
              <a:t>We </a:t>
            </a:r>
            <a:r>
              <a:rPr lang="en-CA" sz="2400" i="1" dirty="0">
                <a:solidFill>
                  <a:schemeClr val="tx1"/>
                </a:solidFill>
              </a:rPr>
              <a:t>extracted 188 unique features used in </a:t>
            </a:r>
            <a:r>
              <a:rPr lang="en-CA" sz="2400" i="1" dirty="0" smtClean="0">
                <a:solidFill>
                  <a:schemeClr val="tx1"/>
                </a:solidFill>
              </a:rPr>
              <a:t>the reviewed </a:t>
            </a:r>
            <a:r>
              <a:rPr lang="en-CA" sz="2400" i="1" dirty="0">
                <a:solidFill>
                  <a:schemeClr val="tx1"/>
                </a:solidFill>
              </a:rPr>
              <a:t>papers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marL="0" indent="0" algn="just">
              <a:spcAft>
                <a:spcPts val="538"/>
              </a:spcAft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0" indent="0" algn="just">
              <a:spcAft>
                <a:spcPts val="538"/>
              </a:spcAft>
            </a:pPr>
            <a:endParaRPr lang="en-CA" sz="3200" dirty="0">
              <a:solidFill>
                <a:schemeClr val="tx1"/>
              </a:solidFill>
            </a:endParaRPr>
          </a:p>
          <a:p>
            <a:pPr marL="0" indent="0" algn="just"/>
            <a:r>
              <a:rPr lang="en-US" sz="3200" b="1" i="1" dirty="0" smtClean="0">
                <a:solidFill>
                  <a:schemeClr val="tx1"/>
                </a:solidFill>
              </a:rPr>
              <a:t>Experimentation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details of experimental setup and the employed methodology </a:t>
            </a:r>
            <a:r>
              <a:rPr lang="en-US" sz="2800" dirty="0" smtClean="0">
                <a:solidFill>
                  <a:schemeClr val="tx1"/>
                </a:solidFill>
              </a:rPr>
              <a:t>are necessary </a:t>
            </a:r>
            <a:r>
              <a:rPr lang="en-US" sz="2800" dirty="0">
                <a:solidFill>
                  <a:schemeClr val="tx1"/>
                </a:solidFill>
              </a:rPr>
              <a:t>to ensure repeatability of the experiments and therefore to </a:t>
            </a:r>
            <a:r>
              <a:rPr lang="en-US" sz="2800" dirty="0" smtClean="0">
                <a:solidFill>
                  <a:schemeClr val="tx1"/>
                </a:solidFill>
              </a:rPr>
              <a:t>facilitate the </a:t>
            </a:r>
            <a:r>
              <a:rPr lang="en-US" sz="2800" dirty="0">
                <a:solidFill>
                  <a:schemeClr val="tx1"/>
                </a:solidFill>
              </a:rPr>
              <a:t>comparison between </a:t>
            </a:r>
            <a:r>
              <a:rPr lang="en-US" sz="2800" dirty="0" smtClean="0">
                <a:solidFill>
                  <a:schemeClr val="tx1"/>
                </a:solidFill>
              </a:rPr>
              <a:t>techniques.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</a:t>
            </a:r>
            <a:r>
              <a:rPr lang="en-US" sz="2800" dirty="0" smtClean="0">
                <a:solidFill>
                  <a:schemeClr val="tx1"/>
                </a:solidFill>
              </a:rPr>
              <a:t>ur </a:t>
            </a:r>
            <a:r>
              <a:rPr lang="en-US" sz="2800" dirty="0">
                <a:solidFill>
                  <a:schemeClr val="tx1"/>
                </a:solidFill>
              </a:rPr>
              <a:t>survey shows </a:t>
            </a:r>
            <a:r>
              <a:rPr lang="en-US" sz="3200" i="1" u="sng" dirty="0">
                <a:solidFill>
                  <a:schemeClr val="tx1"/>
                </a:solidFill>
              </a:rPr>
              <a:t>most </a:t>
            </a:r>
            <a:r>
              <a:rPr lang="en-US" sz="3200" i="1" u="sng" dirty="0" smtClean="0">
                <a:solidFill>
                  <a:schemeClr val="tx1"/>
                </a:solidFill>
              </a:rPr>
              <a:t>of the </a:t>
            </a:r>
            <a:r>
              <a:rPr lang="en-US" sz="3200" i="1" u="sng" dirty="0">
                <a:solidFill>
                  <a:schemeClr val="tx1"/>
                </a:solidFill>
              </a:rPr>
              <a:t>researchers neglect to include these details </a:t>
            </a:r>
            <a:r>
              <a:rPr lang="en-US" sz="2800" dirty="0">
                <a:solidFill>
                  <a:schemeClr val="tx1"/>
                </a:solidFill>
              </a:rPr>
              <a:t>in the study description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169939" y="16611542"/>
            <a:ext cx="6285702" cy="178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>
              <a:spcAft>
                <a:spcPts val="538"/>
              </a:spcAft>
            </a:pPr>
            <a:r>
              <a:rPr lang="en-US" sz="2800" i="1" dirty="0" smtClean="0">
                <a:solidFill>
                  <a:schemeClr val="tx1"/>
                </a:solidFill>
              </a:rPr>
              <a:t>The </a:t>
            </a:r>
            <a:r>
              <a:rPr lang="en-US" sz="2800" i="1" dirty="0">
                <a:solidFill>
                  <a:schemeClr val="tx1"/>
                </a:solidFill>
              </a:rPr>
              <a:t>interest in </a:t>
            </a:r>
            <a:r>
              <a:rPr lang="en-US" sz="2800" i="1" dirty="0" smtClean="0">
                <a:solidFill>
                  <a:schemeClr val="tx1"/>
                </a:solidFill>
              </a:rPr>
              <a:t>application-level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detection </a:t>
            </a:r>
            <a:r>
              <a:rPr lang="en-US" sz="2800" i="1" dirty="0">
                <a:solidFill>
                  <a:schemeClr val="tx1"/>
                </a:solidFill>
              </a:rPr>
              <a:t>has been steadily increasing and in 2013 the proportion </a:t>
            </a:r>
            <a:r>
              <a:rPr lang="en-US" sz="2800" i="1" dirty="0" smtClean="0">
                <a:solidFill>
                  <a:schemeClr val="tx1"/>
                </a:solidFill>
              </a:rPr>
              <a:t>of studies </a:t>
            </a:r>
            <a:r>
              <a:rPr lang="en-US" sz="2800" i="1" dirty="0">
                <a:solidFill>
                  <a:schemeClr val="tx1"/>
                </a:solidFill>
              </a:rPr>
              <a:t>with this scope reached 64</a:t>
            </a:r>
            <a:r>
              <a:rPr lang="en-US" sz="2800" i="1" dirty="0" smtClean="0">
                <a:solidFill>
                  <a:schemeClr val="tx1"/>
                </a:solidFill>
              </a:rPr>
              <a:t>%.</a:t>
            </a: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8398509" y="23765099"/>
            <a:ext cx="7976627" cy="4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>
                <a:solidFill>
                  <a:schemeClr val="tx1"/>
                </a:solidFill>
              </a:rPr>
              <a:t>Employed Features</a:t>
            </a:r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16023481" y="15865705"/>
            <a:ext cx="15481720" cy="4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>
                <a:solidFill>
                  <a:schemeClr val="tx1"/>
                </a:solidFill>
              </a:rPr>
              <a:t>Detailed Survey Observations</a:t>
            </a:r>
          </a:p>
        </p:txBody>
      </p:sp>
      <p:sp>
        <p:nvSpPr>
          <p:cNvPr id="36" name="Text Box 42"/>
          <p:cNvSpPr txBox="1">
            <a:spLocks noChangeArrowheads="1"/>
          </p:cNvSpPr>
          <p:nvPr/>
        </p:nvSpPr>
        <p:spPr bwMode="auto">
          <a:xfrm>
            <a:off x="290859" y="15825268"/>
            <a:ext cx="15136664" cy="4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>
                <a:solidFill>
                  <a:schemeClr val="tx1"/>
                </a:solidFill>
              </a:rPr>
              <a:t>Trends</a:t>
            </a:r>
          </a:p>
        </p:txBody>
      </p:sp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542"/>
              </p:ext>
            </p:extLst>
          </p:nvPr>
        </p:nvGraphicFramePr>
        <p:xfrm>
          <a:off x="10024363" y="5729559"/>
          <a:ext cx="6607402" cy="410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val="1570798561"/>
              </p:ext>
            </p:extLst>
          </p:nvPr>
        </p:nvGraphicFramePr>
        <p:xfrm>
          <a:off x="9882907" y="10134935"/>
          <a:ext cx="6748858" cy="4356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17002786" y="6138491"/>
            <a:ext cx="6958719" cy="141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Aft>
                <a:spcPts val="538"/>
              </a:spcAft>
              <a:buFont typeface="Wingdings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ctr">
              <a:spcAft>
                <a:spcPts val="538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We classify the intrusion detection research following these categories: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325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Alzahrani</dc:creator>
  <cp:lastModifiedBy>Faculty of Computer Science</cp:lastModifiedBy>
  <cp:revision>173</cp:revision>
  <dcterms:created xsi:type="dcterms:W3CDTF">2013-03-18T19:23:31Z</dcterms:created>
  <dcterms:modified xsi:type="dcterms:W3CDTF">2014-04-16T13:50:26Z</dcterms:modified>
</cp:coreProperties>
</file>